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sldIdLst>
    <p:sldId id="268" r:id="rId5"/>
    <p:sldId id="257" r:id="rId6"/>
    <p:sldId id="258" r:id="rId7"/>
    <p:sldId id="358" r:id="rId8"/>
    <p:sldId id="356" r:id="rId9"/>
    <p:sldId id="284" r:id="rId10"/>
    <p:sldId id="259" r:id="rId11"/>
    <p:sldId id="285" r:id="rId12"/>
    <p:sldId id="256" r:id="rId13"/>
    <p:sldId id="260" r:id="rId14"/>
    <p:sldId id="261" r:id="rId15"/>
    <p:sldId id="262" r:id="rId16"/>
    <p:sldId id="263" r:id="rId17"/>
    <p:sldId id="265" r:id="rId18"/>
    <p:sldId id="266" r:id="rId19"/>
    <p:sldId id="271" r:id="rId20"/>
    <p:sldId id="267" r:id="rId21"/>
    <p:sldId id="272" r:id="rId22"/>
    <p:sldId id="273" r:id="rId23"/>
    <p:sldId id="274" r:id="rId24"/>
    <p:sldId id="275" r:id="rId25"/>
    <p:sldId id="276" r:id="rId26"/>
    <p:sldId id="291" r:id="rId27"/>
    <p:sldId id="278" r:id="rId28"/>
    <p:sldId id="281" r:id="rId29"/>
    <p:sldId id="282" r:id="rId30"/>
    <p:sldId id="283" r:id="rId31"/>
    <p:sldId id="292" r:id="rId32"/>
    <p:sldId id="279" r:id="rId33"/>
    <p:sldId id="280" r:id="rId34"/>
    <p:sldId id="332" r:id="rId35"/>
    <p:sldId id="293" r:id="rId36"/>
    <p:sldId id="294" r:id="rId37"/>
    <p:sldId id="333" r:id="rId38"/>
    <p:sldId id="295" r:id="rId39"/>
    <p:sldId id="296" r:id="rId40"/>
    <p:sldId id="297" r:id="rId41"/>
    <p:sldId id="334" r:id="rId42"/>
    <p:sldId id="335" r:id="rId43"/>
    <p:sldId id="299" r:id="rId44"/>
    <p:sldId id="300" r:id="rId45"/>
    <p:sldId id="301" r:id="rId46"/>
    <p:sldId id="302" r:id="rId47"/>
    <p:sldId id="303" r:id="rId48"/>
    <p:sldId id="339" r:id="rId49"/>
    <p:sldId id="340" r:id="rId50"/>
    <p:sldId id="341" r:id="rId51"/>
    <p:sldId id="342" r:id="rId52"/>
    <p:sldId id="343" r:id="rId53"/>
    <p:sldId id="304" r:id="rId54"/>
    <p:sldId id="305" r:id="rId55"/>
    <p:sldId id="344" r:id="rId56"/>
    <p:sldId id="345" r:id="rId57"/>
    <p:sldId id="306" r:id="rId58"/>
    <p:sldId id="307" r:id="rId59"/>
    <p:sldId id="308" r:id="rId60"/>
    <p:sldId id="346" r:id="rId61"/>
    <p:sldId id="347" r:id="rId62"/>
    <p:sldId id="348" r:id="rId63"/>
    <p:sldId id="349" r:id="rId64"/>
    <p:sldId id="350" r:id="rId65"/>
    <p:sldId id="351" r:id="rId66"/>
    <p:sldId id="309" r:id="rId67"/>
    <p:sldId id="310" r:id="rId68"/>
    <p:sldId id="311" r:id="rId69"/>
    <p:sldId id="312" r:id="rId70"/>
    <p:sldId id="313" r:id="rId71"/>
    <p:sldId id="352" r:id="rId72"/>
    <p:sldId id="353" r:id="rId73"/>
    <p:sldId id="354" r:id="rId74"/>
    <p:sldId id="355" r:id="rId75"/>
    <p:sldId id="35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E8"/>
    <a:srgbClr val="7070DA"/>
    <a:srgbClr val="F39556"/>
    <a:srgbClr val="FACBAF"/>
    <a:srgbClr val="81C498"/>
    <a:srgbClr val="EDEB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CE0FF6-C841-42A6-AA4E-C448449E90FD}" v="27" dt="2022-03-03T14:42:46.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348" autoAdjust="0"/>
  </p:normalViewPr>
  <p:slideViewPr>
    <p:cSldViewPr snapToGrid="0">
      <p:cViewPr varScale="1">
        <p:scale>
          <a:sx n="54" d="100"/>
          <a:sy n="54" d="100"/>
        </p:scale>
        <p:origin x="1781"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Jode | Creative Arts East" userId="9d9971d4-5773-4c4b-9338-635f1445585f" providerId="ADAL" clId="{43CE0FF6-C841-42A6-AA4E-C448449E90FD}"/>
    <pc:docChg chg="custSel modSld">
      <pc:chgData name="Natalie Jode | Creative Arts East" userId="9d9971d4-5773-4c4b-9338-635f1445585f" providerId="ADAL" clId="{43CE0FF6-C841-42A6-AA4E-C448449E90FD}" dt="2022-03-03T14:42:59.941" v="111" actId="20577"/>
      <pc:docMkLst>
        <pc:docMk/>
      </pc:docMkLst>
      <pc:sldChg chg="modSp mod">
        <pc:chgData name="Natalie Jode | Creative Arts East" userId="9d9971d4-5773-4c4b-9338-635f1445585f" providerId="ADAL" clId="{43CE0FF6-C841-42A6-AA4E-C448449E90FD}" dt="2022-03-01T09:55:58.566" v="2" actId="1076"/>
        <pc:sldMkLst>
          <pc:docMk/>
          <pc:sldMk cId="1805990402" sldId="257"/>
        </pc:sldMkLst>
        <pc:spChg chg="mod">
          <ac:chgData name="Natalie Jode | Creative Arts East" userId="9d9971d4-5773-4c4b-9338-635f1445585f" providerId="ADAL" clId="{43CE0FF6-C841-42A6-AA4E-C448449E90FD}" dt="2022-03-01T09:55:58.566" v="2" actId="1076"/>
          <ac:spMkLst>
            <pc:docMk/>
            <pc:sldMk cId="1805990402" sldId="257"/>
            <ac:spMk id="2" creationId="{7C2857C8-4FA1-40D8-BDE9-7CCEB1D33E79}"/>
          </ac:spMkLst>
        </pc:spChg>
        <pc:spChg chg="mod">
          <ac:chgData name="Natalie Jode | Creative Arts East" userId="9d9971d4-5773-4c4b-9338-635f1445585f" providerId="ADAL" clId="{43CE0FF6-C841-42A6-AA4E-C448449E90FD}" dt="2022-03-01T09:55:54.871" v="1" actId="1076"/>
          <ac:spMkLst>
            <pc:docMk/>
            <pc:sldMk cId="1805990402" sldId="257"/>
            <ac:spMk id="3" creationId="{107A39EE-988A-490C-86C8-20092EED376E}"/>
          </ac:spMkLst>
        </pc:spChg>
      </pc:sldChg>
      <pc:sldChg chg="modSp mod">
        <pc:chgData name="Natalie Jode | Creative Arts East" userId="9d9971d4-5773-4c4b-9338-635f1445585f" providerId="ADAL" clId="{43CE0FF6-C841-42A6-AA4E-C448449E90FD}" dt="2022-03-01T09:56:34.686" v="8" actId="1076"/>
        <pc:sldMkLst>
          <pc:docMk/>
          <pc:sldMk cId="1604110066" sldId="258"/>
        </pc:sldMkLst>
        <pc:spChg chg="mod">
          <ac:chgData name="Natalie Jode | Creative Arts East" userId="9d9971d4-5773-4c4b-9338-635f1445585f" providerId="ADAL" clId="{43CE0FF6-C841-42A6-AA4E-C448449E90FD}" dt="2022-03-01T09:56:31.546" v="7" actId="1076"/>
          <ac:spMkLst>
            <pc:docMk/>
            <pc:sldMk cId="1604110066" sldId="258"/>
            <ac:spMk id="2" creationId="{E9D88B1A-8297-48AC-9310-D312DE98D860}"/>
          </ac:spMkLst>
        </pc:spChg>
        <pc:spChg chg="mod">
          <ac:chgData name="Natalie Jode | Creative Arts East" userId="9d9971d4-5773-4c4b-9338-635f1445585f" providerId="ADAL" clId="{43CE0FF6-C841-42A6-AA4E-C448449E90FD}" dt="2022-03-01T09:56:34.686" v="8" actId="1076"/>
          <ac:spMkLst>
            <pc:docMk/>
            <pc:sldMk cId="1604110066" sldId="258"/>
            <ac:spMk id="3" creationId="{D925844B-35C2-4CC1-A67C-BF9D53B3547B}"/>
          </ac:spMkLst>
        </pc:spChg>
        <pc:picChg chg="mod">
          <ac:chgData name="Natalie Jode | Creative Arts East" userId="9d9971d4-5773-4c4b-9338-635f1445585f" providerId="ADAL" clId="{43CE0FF6-C841-42A6-AA4E-C448449E90FD}" dt="2022-03-01T09:56:19.097" v="5" actId="1076"/>
          <ac:picMkLst>
            <pc:docMk/>
            <pc:sldMk cId="1604110066" sldId="258"/>
            <ac:picMk id="4" creationId="{778AB1D0-2C8D-45FC-8AE9-224EE4329DBA}"/>
          </ac:picMkLst>
        </pc:picChg>
      </pc:sldChg>
      <pc:sldChg chg="modNotesTx">
        <pc:chgData name="Natalie Jode | Creative Arts East" userId="9d9971d4-5773-4c4b-9338-635f1445585f" providerId="ADAL" clId="{43CE0FF6-C841-42A6-AA4E-C448449E90FD}" dt="2022-03-01T09:57:59.239" v="12" actId="6549"/>
        <pc:sldMkLst>
          <pc:docMk/>
          <pc:sldMk cId="1793774782" sldId="261"/>
        </pc:sldMkLst>
      </pc:sldChg>
      <pc:sldChg chg="modSp modNotesTx">
        <pc:chgData name="Natalie Jode | Creative Arts East" userId="9d9971d4-5773-4c4b-9338-635f1445585f" providerId="ADAL" clId="{43CE0FF6-C841-42A6-AA4E-C448449E90FD}" dt="2022-03-03T14:42:59.941" v="111" actId="20577"/>
        <pc:sldMkLst>
          <pc:docMk/>
          <pc:sldMk cId="3789143451" sldId="283"/>
        </pc:sldMkLst>
        <pc:spChg chg="mod">
          <ac:chgData name="Natalie Jode | Creative Arts East" userId="9d9971d4-5773-4c4b-9338-635f1445585f" providerId="ADAL" clId="{43CE0FF6-C841-42A6-AA4E-C448449E90FD}" dt="2022-03-03T14:42:46.536" v="109" actId="20577"/>
          <ac:spMkLst>
            <pc:docMk/>
            <pc:sldMk cId="3789143451" sldId="283"/>
            <ac:spMk id="3" creationId="{72430FD2-CC33-41FE-A61F-4FEED80484EF}"/>
          </ac:spMkLst>
        </pc:spChg>
      </pc:sldChg>
      <pc:sldChg chg="modSp mod">
        <pc:chgData name="Natalie Jode | Creative Arts East" userId="9d9971d4-5773-4c4b-9338-635f1445585f" providerId="ADAL" clId="{43CE0FF6-C841-42A6-AA4E-C448449E90FD}" dt="2022-03-01T19:14:38.711" v="84" actId="207"/>
        <pc:sldMkLst>
          <pc:docMk/>
          <pc:sldMk cId="3919519266" sldId="354"/>
        </pc:sldMkLst>
        <pc:spChg chg="mod">
          <ac:chgData name="Natalie Jode | Creative Arts East" userId="9d9971d4-5773-4c4b-9338-635f1445585f" providerId="ADAL" clId="{43CE0FF6-C841-42A6-AA4E-C448449E90FD}" dt="2022-03-01T19:14:33.860" v="83" actId="207"/>
          <ac:spMkLst>
            <pc:docMk/>
            <pc:sldMk cId="3919519266" sldId="354"/>
            <ac:spMk id="5" creationId="{ADC7DA84-AA68-4493-95B1-DF1F8C5E8D74}"/>
          </ac:spMkLst>
        </pc:spChg>
        <pc:spChg chg="mod">
          <ac:chgData name="Natalie Jode | Creative Arts East" userId="9d9971d4-5773-4c4b-9338-635f1445585f" providerId="ADAL" clId="{43CE0FF6-C841-42A6-AA4E-C448449E90FD}" dt="2022-03-01T19:14:38.711" v="84" actId="207"/>
          <ac:spMkLst>
            <pc:docMk/>
            <pc:sldMk cId="3919519266" sldId="354"/>
            <ac:spMk id="8" creationId="{16F71D71-E30F-4D10-A43F-AAE774FFCF6E}"/>
          </ac:spMkLst>
        </pc:spChg>
        <pc:spChg chg="mod">
          <ac:chgData name="Natalie Jode | Creative Arts East" userId="9d9971d4-5773-4c4b-9338-635f1445585f" providerId="ADAL" clId="{43CE0FF6-C841-42A6-AA4E-C448449E90FD}" dt="2022-03-01T19:14:27.680" v="81" actId="207"/>
          <ac:spMkLst>
            <pc:docMk/>
            <pc:sldMk cId="3919519266" sldId="354"/>
            <ac:spMk id="12" creationId="{ECF2FDA4-E250-4E4F-9E80-620CDF84D49F}"/>
          </ac:spMkLst>
        </pc:spChg>
      </pc:sldChg>
      <pc:sldChg chg="modSp mod modNotesTx">
        <pc:chgData name="Natalie Jode | Creative Arts East" userId="9d9971d4-5773-4c4b-9338-635f1445585f" providerId="ADAL" clId="{43CE0FF6-C841-42A6-AA4E-C448449E90FD}" dt="2022-03-01T10:46:50.116" v="79" actId="20577"/>
        <pc:sldMkLst>
          <pc:docMk/>
          <pc:sldMk cId="1427444004" sldId="357"/>
        </pc:sldMkLst>
        <pc:spChg chg="mod">
          <ac:chgData name="Natalie Jode | Creative Arts East" userId="9d9971d4-5773-4c4b-9338-635f1445585f" providerId="ADAL" clId="{43CE0FF6-C841-42A6-AA4E-C448449E90FD}" dt="2022-03-01T10:41:27.647" v="28" actId="404"/>
          <ac:spMkLst>
            <pc:docMk/>
            <pc:sldMk cId="1427444004" sldId="357"/>
            <ac:spMk id="3" creationId="{11A1EE9A-5C4E-4B5C-96A3-113C16ABB14C}"/>
          </ac:spMkLst>
        </pc:spChg>
      </pc:sldChg>
      <pc:sldChg chg="modSp mod">
        <pc:chgData name="Natalie Jode | Creative Arts East" userId="9d9971d4-5773-4c4b-9338-635f1445585f" providerId="ADAL" clId="{43CE0FF6-C841-42A6-AA4E-C448449E90FD}" dt="2022-03-01T09:57:01.591" v="10" actId="1076"/>
        <pc:sldMkLst>
          <pc:docMk/>
          <pc:sldMk cId="3634965520" sldId="358"/>
        </pc:sldMkLst>
        <pc:spChg chg="mod">
          <ac:chgData name="Natalie Jode | Creative Arts East" userId="9d9971d4-5773-4c4b-9338-635f1445585f" providerId="ADAL" clId="{43CE0FF6-C841-42A6-AA4E-C448449E90FD}" dt="2022-03-01T09:57:01.591" v="10" actId="1076"/>
          <ac:spMkLst>
            <pc:docMk/>
            <pc:sldMk cId="3634965520" sldId="358"/>
            <ac:spMk id="3" creationId="{D6BDF5A3-FB5B-4A79-9C06-A7F86EB411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71EE2-F37F-462B-9836-2707A9758DC9}" type="datetimeFigureOut">
              <a:rPr lang="en-GB" smtClean="0"/>
              <a:t>08/03/2022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8A702-439D-4510-81CC-F329F08A88D8}" type="slidenum">
              <a:rPr lang="en-GB" smtClean="0"/>
              <a:t>‹#›</a:t>
            </a:fld>
            <a:endParaRPr lang="en-GB"/>
          </a:p>
        </p:txBody>
      </p:sp>
    </p:spTree>
    <p:extLst>
      <p:ext uri="{BB962C8B-B14F-4D97-AF65-F5344CB8AC3E}">
        <p14:creationId xmlns:p14="http://schemas.microsoft.com/office/powerpoint/2010/main" val="414376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sainsburycentre.ac.u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northfolk.org.uk/geology/index.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kaitlinferguson.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1</a:t>
            </a:fld>
            <a:endParaRPr lang="en-GB"/>
          </a:p>
        </p:txBody>
      </p:sp>
    </p:spTree>
    <p:extLst>
      <p:ext uri="{BB962C8B-B14F-4D97-AF65-F5344CB8AC3E}">
        <p14:creationId xmlns:p14="http://schemas.microsoft.com/office/powerpoint/2010/main" val="1395490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dirty="0">
                <a:solidFill>
                  <a:schemeClr val="tx1"/>
                </a:solidFill>
                <a:latin typeface="+mn-lt"/>
              </a:rPr>
              <a:t>Curriculum links:</a:t>
            </a:r>
            <a:r>
              <a:rPr lang="en-GB" sz="1400" b="0" i="0" u="none" strike="noStrike" dirty="0">
                <a:solidFill>
                  <a:schemeClr val="tx1"/>
                </a:solidFill>
                <a:effectLst/>
                <a:latin typeface="+mn-lt"/>
              </a:rPr>
              <a:t> Identify and name a variety of common wild and garden plants, including deciduous and evergreen trees.</a:t>
            </a:r>
            <a:endParaRPr lang="en-GB" sz="1400" u="sng"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dirty="0">
                <a:solidFill>
                  <a:schemeClr val="tx1"/>
                </a:solidFill>
                <a:latin typeface="+mn-lt"/>
              </a:rPr>
              <a:t>Curriculum links:</a:t>
            </a:r>
            <a:r>
              <a:rPr lang="en-GB" sz="1400" b="0" i="0" u="none" strike="noStrike" dirty="0">
                <a:solidFill>
                  <a:schemeClr val="tx1"/>
                </a:solidFill>
                <a:effectLst/>
                <a:latin typeface="+mn-lt"/>
              </a:rPr>
              <a:t> Identify and describe the basic structure of a variety of common flowering plants, including trees.</a:t>
            </a:r>
            <a:endParaRPr lang="en-GB" sz="14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dirty="0">
                <a:solidFill>
                  <a:schemeClr val="tx1"/>
                </a:solidFill>
                <a:latin typeface="+mn-lt"/>
              </a:rPr>
              <a:t>Curriculum links:</a:t>
            </a:r>
            <a:r>
              <a:rPr lang="en-GB" sz="1400" u="none" dirty="0">
                <a:solidFill>
                  <a:schemeClr val="tx1"/>
                </a:solidFill>
                <a:latin typeface="+mn-lt"/>
              </a:rPr>
              <a:t> </a:t>
            </a:r>
            <a:r>
              <a:rPr lang="en-GB" sz="1400" b="0" i="0" u="none" strike="noStrike" dirty="0">
                <a:solidFill>
                  <a:schemeClr val="tx1"/>
                </a:solidFill>
                <a:effectLst/>
                <a:latin typeface="+mn-lt"/>
              </a:rPr>
              <a:t>Practical scientific methods, processes, and skills: Identifying and classifying.</a:t>
            </a:r>
            <a:endParaRPr lang="en-GB" sz="1400" dirty="0">
              <a:solidFill>
                <a:schemeClr val="tx1"/>
              </a:solidFill>
              <a:latin typeface="+mn-lt"/>
            </a:endParaRPr>
          </a:p>
          <a:p>
            <a:endParaRPr lang="en-GB" sz="1600" dirty="0"/>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15</a:t>
            </a:fld>
            <a:endParaRPr lang="en-GB"/>
          </a:p>
        </p:txBody>
      </p:sp>
    </p:spTree>
    <p:extLst>
      <p:ext uri="{BB962C8B-B14F-4D97-AF65-F5344CB8AC3E}">
        <p14:creationId xmlns:p14="http://schemas.microsoft.com/office/powerpoint/2010/main" val="222778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1" u="none" strike="noStrike" dirty="0">
                <a:solidFill>
                  <a:schemeClr val="tx1"/>
                </a:solidFill>
                <a:effectLst/>
                <a:latin typeface="+mn-lt"/>
              </a:rPr>
              <a:t>Resource note: </a:t>
            </a:r>
            <a:r>
              <a:rPr lang="en-GB" sz="1400" b="0" i="1" u="none" strike="noStrike" dirty="0">
                <a:solidFill>
                  <a:schemeClr val="tx1"/>
                </a:solidFill>
                <a:effectLst/>
                <a:latin typeface="+mn-lt"/>
              </a:rPr>
              <a:t>Leaves could be collected before the lesson or during an outdoor lesson.</a:t>
            </a:r>
            <a:r>
              <a:rPr lang="en-GB" sz="1400" i="1" dirty="0">
                <a:solidFill>
                  <a:schemeClr val="tx1"/>
                </a:solidFill>
                <a:latin typeface="+mn-lt"/>
              </a:rPr>
              <a:t> </a:t>
            </a:r>
          </a:p>
        </p:txBody>
      </p:sp>
      <p:sp>
        <p:nvSpPr>
          <p:cNvPr id="4" name="Slide Number Placeholder 3"/>
          <p:cNvSpPr>
            <a:spLocks noGrp="1"/>
          </p:cNvSpPr>
          <p:nvPr>
            <p:ph type="sldNum" sz="quarter" idx="5"/>
          </p:nvPr>
        </p:nvSpPr>
        <p:spPr/>
        <p:txBody>
          <a:bodyPr/>
          <a:lstStyle/>
          <a:p>
            <a:fld id="{9CE8A702-439D-4510-81CC-F329F08A88D8}" type="slidenum">
              <a:rPr lang="en-GB" smtClean="0"/>
              <a:t>16</a:t>
            </a:fld>
            <a:endParaRPr lang="en-GB"/>
          </a:p>
        </p:txBody>
      </p:sp>
    </p:spTree>
    <p:extLst>
      <p:ext uri="{BB962C8B-B14F-4D97-AF65-F5344CB8AC3E}">
        <p14:creationId xmlns:p14="http://schemas.microsoft.com/office/powerpoint/2010/main" val="2199566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17</a:t>
            </a:fld>
            <a:endParaRPr lang="en-GB"/>
          </a:p>
        </p:txBody>
      </p:sp>
    </p:spTree>
    <p:extLst>
      <p:ext uri="{BB962C8B-B14F-4D97-AF65-F5344CB8AC3E}">
        <p14:creationId xmlns:p14="http://schemas.microsoft.com/office/powerpoint/2010/main" val="192195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u="sng" strike="noStrike" dirty="0">
                <a:solidFill>
                  <a:schemeClr val="tx1"/>
                </a:solidFill>
                <a:effectLst/>
                <a:latin typeface="+mn-lt"/>
              </a:rPr>
              <a:t>PROMPTS FOR CREATIVE THINKING: </a:t>
            </a:r>
          </a:p>
          <a:p>
            <a:pPr marL="285750" indent="-285750">
              <a:buFont typeface="Arial" panose="020B0604020202020204" pitchFamily="34" charset="0"/>
              <a:buChar char="•"/>
            </a:pPr>
            <a:r>
              <a:rPr lang="en-GB" sz="1400" b="0" i="0" u="none" strike="noStrike" dirty="0">
                <a:solidFill>
                  <a:schemeClr val="tx1"/>
                </a:solidFill>
                <a:effectLst/>
                <a:latin typeface="+mn-lt"/>
              </a:rPr>
              <a:t>How many different ways and methods can students think of to explore the characteristics of their leaves? What senses can they use? </a:t>
            </a:r>
          </a:p>
          <a:p>
            <a:endParaRPr lang="en-GB" sz="1400" b="0" i="0" u="none" strike="noStrike" dirty="0">
              <a:solidFill>
                <a:schemeClr val="tx1"/>
              </a:solidFill>
              <a:effectLst/>
              <a:latin typeface="+mn-lt"/>
            </a:endParaRPr>
          </a:p>
          <a:p>
            <a:r>
              <a:rPr lang="en-GB" sz="1400" b="1" i="0" u="none" strike="noStrike" dirty="0">
                <a:solidFill>
                  <a:schemeClr val="tx1"/>
                </a:solidFill>
                <a:effectLst/>
                <a:latin typeface="+mn-lt"/>
              </a:rPr>
              <a:t>Possible Extension</a:t>
            </a:r>
            <a:r>
              <a:rPr lang="en-GB" sz="1400" b="0" i="0" u="none" strike="noStrike" dirty="0">
                <a:solidFill>
                  <a:schemeClr val="tx1"/>
                </a:solidFill>
                <a:effectLst/>
                <a:latin typeface="+mn-lt"/>
              </a:rPr>
              <a:t>: If resources permit (or using photographs), classify by seasons.</a:t>
            </a:r>
            <a:r>
              <a:rPr lang="en-GB" sz="1400" dirty="0">
                <a:solidFill>
                  <a:schemeClr val="tx1"/>
                </a:solidFill>
                <a:latin typeface="+mn-lt"/>
              </a:rPr>
              <a:t> </a:t>
            </a:r>
            <a:endParaRPr lang="en-GB" sz="1400" b="0" i="1"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1"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dirty="0">
                <a:effectLst/>
                <a:cs typeface="+mn-lt"/>
              </a:rPr>
            </a:br>
            <a:br>
              <a:rPr lang="en-GB" sz="1200" b="0" i="0" u="none" strike="noStrike" dirty="0">
                <a:effectLst/>
                <a:cs typeface="+mn-lt"/>
              </a:rPr>
            </a:br>
            <a:endParaRPr lang="en-GB"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18</a:t>
            </a:fld>
            <a:endParaRPr lang="en-GB"/>
          </a:p>
        </p:txBody>
      </p:sp>
    </p:spTree>
    <p:extLst>
      <p:ext uri="{BB962C8B-B14F-4D97-AF65-F5344CB8AC3E}">
        <p14:creationId xmlns:p14="http://schemas.microsoft.com/office/powerpoint/2010/main" val="128398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1" u="sng" strike="noStrike" dirty="0">
                <a:solidFill>
                  <a:schemeClr val="tx1"/>
                </a:solidFill>
                <a:effectLst/>
                <a:latin typeface="+mn-lt"/>
              </a:rPr>
              <a:t>PROMPTS FOR CREATIVE THINKING</a:t>
            </a:r>
          </a:p>
          <a:p>
            <a:pPr marL="285750" indent="-285750">
              <a:buFont typeface="Arial" panose="020B0604020202020204" pitchFamily="34" charset="0"/>
              <a:buChar char="•"/>
            </a:pPr>
            <a:r>
              <a:rPr lang="en-GB" sz="1400" b="0" i="0" u="none" strike="noStrike" dirty="0">
                <a:solidFill>
                  <a:schemeClr val="tx1"/>
                </a:solidFill>
                <a:effectLst/>
                <a:latin typeface="+mn-lt"/>
              </a:rPr>
              <a:t> If there are leaves which can't be classified, what can be done? What further research could be done to help to classify them? Are there any categories not already thought of which could help?</a:t>
            </a:r>
            <a:r>
              <a:rPr lang="en-GB" sz="1400" dirty="0"/>
              <a:t> </a:t>
            </a:r>
            <a:endParaRPr lang="en-GB" sz="1400" b="0" i="0" u="sng" strike="noStrike" dirty="0">
              <a:solidFill>
                <a:schemeClr val="tx1"/>
              </a:solidFill>
              <a:effectLst/>
              <a:latin typeface="+mn-lt"/>
              <a:cs typeface="Calibri" panose="020F0502020204030204"/>
            </a:endParaRPr>
          </a:p>
          <a:p>
            <a:pPr marL="285750" indent="-285750">
              <a:buFont typeface="Arial" panose="020B0604020202020204" pitchFamily="34" charset="0"/>
              <a:buChar char="•"/>
            </a:pPr>
            <a:r>
              <a:rPr lang="en-GB" sz="1400" b="0" i="0" u="none" strike="noStrike" dirty="0">
                <a:solidFill>
                  <a:schemeClr val="tx1"/>
                </a:solidFill>
                <a:effectLst/>
                <a:latin typeface="+mn-lt"/>
              </a:rPr>
              <a:t> Students can discuss their rationale for classification, and try to agree as a group. How can any disagreement be resolved? Does it need to be resolved? Are there other examples of disagreements or debates in science?</a:t>
            </a:r>
            <a:r>
              <a:rPr lang="en-GB" sz="1400" dirty="0"/>
              <a:t> </a:t>
            </a:r>
            <a:endParaRPr lang="en-GB" sz="1400" dirty="0">
              <a:solidFill>
                <a:schemeClr val="tx1"/>
              </a:solidFill>
              <a:latin typeface="+mn-lt"/>
              <a:cs typeface="Calibri"/>
            </a:endParaRP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19</a:t>
            </a:fld>
            <a:endParaRPr lang="en-GB"/>
          </a:p>
        </p:txBody>
      </p:sp>
    </p:spTree>
    <p:extLst>
      <p:ext uri="{BB962C8B-B14F-4D97-AF65-F5344CB8AC3E}">
        <p14:creationId xmlns:p14="http://schemas.microsoft.com/office/powerpoint/2010/main" val="124230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20</a:t>
            </a:fld>
            <a:endParaRPr lang="en-GB"/>
          </a:p>
        </p:txBody>
      </p:sp>
    </p:spTree>
    <p:extLst>
      <p:ext uri="{BB962C8B-B14F-4D97-AF65-F5344CB8AC3E}">
        <p14:creationId xmlns:p14="http://schemas.microsoft.com/office/powerpoint/2010/main" val="601029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i="1" u="sng" dirty="0">
                <a:solidFill>
                  <a:schemeClr val="tx1"/>
                </a:solidFill>
                <a:latin typeface="+mn-lt"/>
              </a:rPr>
              <a:t>PROMPTS FOR CREATIVE THINKING:</a:t>
            </a:r>
          </a:p>
          <a:p>
            <a:r>
              <a:rPr lang="en-GB" sz="1400" b="0" i="0" u="none" strike="noStrike" dirty="0">
                <a:solidFill>
                  <a:schemeClr val="tx1"/>
                </a:solidFill>
                <a:effectLst/>
                <a:latin typeface="+mn-lt"/>
              </a:rPr>
              <a:t>Which leaves do students think will make the best stencils and why? Can they predict which characteristics will have the most visual impact? </a:t>
            </a:r>
            <a:endParaRPr lang="en-GB"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21</a:t>
            </a:fld>
            <a:endParaRPr lang="en-GB"/>
          </a:p>
        </p:txBody>
      </p:sp>
    </p:spTree>
    <p:extLst>
      <p:ext uri="{BB962C8B-B14F-4D97-AF65-F5344CB8AC3E}">
        <p14:creationId xmlns:p14="http://schemas.microsoft.com/office/powerpoint/2010/main" val="2002589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1" u="sng" strike="noStrike" dirty="0">
                <a:solidFill>
                  <a:schemeClr val="tx1"/>
                </a:solidFill>
                <a:effectLst/>
                <a:latin typeface="+mn-lt"/>
              </a:rPr>
              <a:t>PROMPTS FOR CREATIVE THINKING</a:t>
            </a:r>
          </a:p>
          <a:p>
            <a:pPr marL="285750" indent="-285750">
              <a:buFont typeface="Arial" panose="020B0604020202020204" pitchFamily="34" charset="0"/>
              <a:buChar char="•"/>
            </a:pPr>
            <a:r>
              <a:rPr lang="en-GB" sz="1400" b="0" i="0" u="none" strike="noStrike" dirty="0">
                <a:solidFill>
                  <a:schemeClr val="tx1"/>
                </a:solidFill>
                <a:effectLst/>
                <a:latin typeface="+mn-lt"/>
              </a:rPr>
              <a:t>Students can reflect on the outcome of their stencil print - is there anything they would do differently next time? More / less paint, spraying from a different angle, etc?</a:t>
            </a:r>
            <a:r>
              <a:rPr lang="en-GB" sz="1400" dirty="0"/>
              <a:t> </a:t>
            </a:r>
            <a:r>
              <a:rPr lang="en-GB" sz="1400" b="0" i="0" u="none" strike="noStrike" dirty="0">
                <a:solidFill>
                  <a:schemeClr val="tx1"/>
                </a:solidFill>
                <a:effectLst/>
                <a:latin typeface="+mn-lt"/>
              </a:rPr>
              <a:t> Students can try these out in further attempts.</a:t>
            </a:r>
            <a:endParaRPr lang="en-GB" sz="1400" u="sng" dirty="0">
              <a:solidFill>
                <a:schemeClr val="tx1"/>
              </a:solidFill>
              <a:latin typeface="+mn-lt"/>
              <a:cs typeface="Calibri" panose="020F0502020204030204"/>
            </a:endParaRPr>
          </a:p>
          <a:p>
            <a:pPr marL="285750" indent="-285750">
              <a:buFont typeface="Arial" panose="020B0604020202020204" pitchFamily="34" charset="0"/>
              <a:buChar char="•"/>
              <a:defRPr/>
            </a:pPr>
            <a:r>
              <a:rPr lang="en-GB" sz="1400" b="0" i="0" u="none" strike="noStrike" dirty="0">
                <a:solidFill>
                  <a:schemeClr val="tx1"/>
                </a:solidFill>
                <a:effectLst/>
                <a:latin typeface="+mn-lt"/>
              </a:rPr>
              <a:t>Discussion - were there things that students found difficult when making their prints? How did they overcome this? How can they use this learning in the future?</a:t>
            </a:r>
            <a:r>
              <a:rPr lang="en-GB" sz="1400" dirty="0"/>
              <a:t> </a:t>
            </a:r>
          </a:p>
          <a:p>
            <a:pPr marL="285750" indent="-285750">
              <a:buFont typeface="Arial" panose="020B0604020202020204" pitchFamily="34" charset="0"/>
              <a:buChar char="•"/>
              <a:defRPr/>
            </a:pPr>
            <a:endParaRPr lang="en-GB" sz="1400"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dirty="0">
                <a:solidFill>
                  <a:schemeClr val="tx1"/>
                </a:solidFill>
                <a:effectLst/>
                <a:latin typeface="+mn-lt"/>
              </a:rPr>
              <a:t>Possible Extension:</a:t>
            </a:r>
            <a:r>
              <a:rPr lang="en-GB" sz="1400" b="1" dirty="0"/>
              <a:t> </a:t>
            </a:r>
            <a:endParaRPr lang="en-GB" sz="1400" b="1" dirty="0">
              <a:solidFill>
                <a:schemeClr val="tx1"/>
              </a:solidFill>
              <a:latin typeface="+mn-lt"/>
              <a:cs typeface="Calibri"/>
            </a:endParaRPr>
          </a:p>
          <a:p>
            <a:pPr marL="0" indent="0">
              <a:buNone/>
            </a:pPr>
            <a:r>
              <a:rPr lang="en-GB" sz="1400" b="0" i="0" u="none" strike="noStrike" dirty="0">
                <a:solidFill>
                  <a:schemeClr val="tx1"/>
                </a:solidFill>
                <a:effectLst/>
                <a:latin typeface="+mn-lt"/>
              </a:rPr>
              <a:t>After the art activity has been completed, re-create the sorting circles, this time showcasing the artwork you have produced.</a:t>
            </a:r>
            <a:endParaRPr lang="en-GB" sz="1400" b="0" i="0" u="none" strike="noStrike" dirty="0">
              <a:solidFill>
                <a:schemeClr val="tx1"/>
              </a:solidFill>
              <a:effectLst/>
              <a:latin typeface="+mn-lt"/>
              <a:cs typeface="Calibri"/>
            </a:endParaRPr>
          </a:p>
          <a:p>
            <a:r>
              <a:rPr lang="en-GB" sz="1400" b="0" i="0" u="none" strike="noStrike" dirty="0">
                <a:solidFill>
                  <a:schemeClr val="tx1"/>
                </a:solidFill>
                <a:effectLst/>
                <a:latin typeface="+mn-lt"/>
              </a:rPr>
              <a:t>Add speech bubbles to say which leaves made the best stencils and why you made the classification decisions you did.</a:t>
            </a:r>
            <a:r>
              <a:rPr lang="en-GB" sz="1400" dirty="0"/>
              <a:t> </a:t>
            </a:r>
            <a:endParaRPr lang="en-GB" sz="1400" b="0" i="0" u="none" strike="noStrike" dirty="0">
              <a:solidFill>
                <a:schemeClr val="tx1"/>
              </a:solidFill>
              <a:effectLst/>
              <a:latin typeface="+mn-lt"/>
              <a:cs typeface="Calibri"/>
            </a:endParaRPr>
          </a:p>
          <a:p>
            <a:pPr marL="0" indent="0">
              <a:buNone/>
            </a:pPr>
            <a:r>
              <a:rPr lang="en-GB" sz="1400" b="0" i="0" u="none" strike="noStrike" dirty="0">
                <a:solidFill>
                  <a:schemeClr val="tx1"/>
                </a:solidFill>
                <a:effectLst/>
                <a:latin typeface="+mn-lt"/>
                <a:cs typeface="Calibri"/>
              </a:rPr>
              <a:t>Create your very </a:t>
            </a:r>
            <a:r>
              <a:rPr lang="en-GB" sz="1400" dirty="0">
                <a:solidFill>
                  <a:schemeClr val="tx1"/>
                </a:solidFill>
                <a:latin typeface="+mn-lt"/>
                <a:cs typeface="Calibri"/>
              </a:rPr>
              <a:t>own </a:t>
            </a:r>
            <a:r>
              <a:rPr lang="en-GB" sz="1400" b="0" i="0" u="none" strike="noStrike" dirty="0">
                <a:solidFill>
                  <a:schemeClr val="tx1"/>
                </a:solidFill>
                <a:effectLst/>
                <a:latin typeface="+mn-lt"/>
                <a:cs typeface="Calibri"/>
              </a:rPr>
              <a:t>exhibition wall display!</a:t>
            </a:r>
            <a:r>
              <a:rPr lang="en-GB" sz="1400" dirty="0">
                <a:solidFill>
                  <a:schemeClr val="tx1"/>
                </a:solidFill>
                <a:latin typeface="+mn-lt"/>
              </a:rPr>
              <a:t> </a:t>
            </a:r>
            <a:endParaRPr lang="en-GB" sz="1400" dirty="0">
              <a:solidFill>
                <a:schemeClr val="tx1"/>
              </a:solidFill>
              <a:latin typeface="+mn-lt"/>
              <a:cs typeface="Calibri"/>
            </a:endParaRPr>
          </a:p>
          <a:p>
            <a:endParaRPr lang="en-GB" b="1" dirty="0"/>
          </a:p>
        </p:txBody>
      </p:sp>
      <p:sp>
        <p:nvSpPr>
          <p:cNvPr id="4" name="Slide Number Placeholder 3"/>
          <p:cNvSpPr>
            <a:spLocks noGrp="1"/>
          </p:cNvSpPr>
          <p:nvPr>
            <p:ph type="sldNum" sz="quarter" idx="5"/>
          </p:nvPr>
        </p:nvSpPr>
        <p:spPr/>
        <p:txBody>
          <a:bodyPr/>
          <a:lstStyle/>
          <a:p>
            <a:fld id="{9CE8A702-439D-4510-81CC-F329F08A88D8}" type="slidenum">
              <a:rPr lang="en-GB" smtClean="0"/>
              <a:t>22</a:t>
            </a:fld>
            <a:endParaRPr lang="en-GB"/>
          </a:p>
        </p:txBody>
      </p:sp>
    </p:spTree>
    <p:extLst>
      <p:ext uri="{BB962C8B-B14F-4D97-AF65-F5344CB8AC3E}">
        <p14:creationId xmlns:p14="http://schemas.microsoft.com/office/powerpoint/2010/main" val="136856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a:solidFill>
                <a:srgbClr val="000000"/>
              </a:solidFill>
              <a:effectLst/>
              <a:latin typeface="Arial" panose="020B0604020202020204" pitchFamily="34" charset="0"/>
            </a:endParaRPr>
          </a:p>
          <a:p>
            <a:endParaRPr lang="en-GB" sz="1200" b="0" i="0" u="none" strike="noStrike">
              <a:solidFill>
                <a:srgbClr val="000000"/>
              </a:solidFill>
              <a:effectLst/>
            </a:endParaRPr>
          </a:p>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23</a:t>
            </a:fld>
            <a:endParaRPr lang="en-GB"/>
          </a:p>
        </p:txBody>
      </p:sp>
    </p:spTree>
    <p:extLst>
      <p:ext uri="{BB962C8B-B14F-4D97-AF65-F5344CB8AC3E}">
        <p14:creationId xmlns:p14="http://schemas.microsoft.com/office/powerpoint/2010/main" val="1704066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Identify that most living things live in habitats to which they are suited and describe how different habitats provide for the basic needs of different kinds of animals and plants, and how they depend on each other.</a:t>
            </a:r>
          </a:p>
          <a:p>
            <a:endParaRPr lang="en-GB" sz="1400" b="0"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Identify and name a variety of plants and animals in their habitats, including microhabitats.</a:t>
            </a:r>
            <a:endParaRPr lang="en-GB" sz="14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Practical scientific methods, processes and skills: Identifying and classifying.</a:t>
            </a:r>
            <a:endParaRPr lang="en-GB" sz="1400" b="0" dirty="0">
              <a:solidFill>
                <a:schemeClr val="tx1"/>
              </a:solidFill>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24</a:t>
            </a:fld>
            <a:endParaRPr lang="en-GB"/>
          </a:p>
        </p:txBody>
      </p:sp>
    </p:spTree>
    <p:extLst>
      <p:ext uri="{BB962C8B-B14F-4D97-AF65-F5344CB8AC3E}">
        <p14:creationId xmlns:p14="http://schemas.microsoft.com/office/powerpoint/2010/main" val="55410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2</a:t>
            </a:fld>
            <a:endParaRPr lang="en-GB"/>
          </a:p>
        </p:txBody>
      </p:sp>
    </p:spTree>
    <p:extLst>
      <p:ext uri="{BB962C8B-B14F-4D97-AF65-F5344CB8AC3E}">
        <p14:creationId xmlns:p14="http://schemas.microsoft.com/office/powerpoint/2010/main" val="1591843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dirty="0">
                <a:solidFill>
                  <a:schemeClr val="tx1"/>
                </a:solidFill>
                <a:effectLst/>
              </a:rPr>
              <a:t>These sketchbooks will become a tool for sorting and classifying.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E</a:t>
            </a:r>
            <a:r>
              <a:rPr lang="en-GB" sz="1400" b="0" i="0" u="none" strike="noStrike" dirty="0">
                <a:solidFill>
                  <a:schemeClr val="tx1"/>
                </a:solidFill>
                <a:effectLst/>
              </a:rPr>
              <a:t>ach page will become the background to create a scene where children can sort different animals and plants into their correct habitats. </a:t>
            </a:r>
            <a:endParaRPr lang="en-GB" sz="14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25</a:t>
            </a:fld>
            <a:endParaRPr lang="en-GB"/>
          </a:p>
        </p:txBody>
      </p:sp>
    </p:spTree>
    <p:extLst>
      <p:ext uri="{BB962C8B-B14F-4D97-AF65-F5344CB8AC3E}">
        <p14:creationId xmlns:p14="http://schemas.microsoft.com/office/powerpoint/2010/main" val="232534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1" dirty="0">
                <a:solidFill>
                  <a:schemeClr val="tx1"/>
                </a:solidFill>
                <a:latin typeface="+mn-lt"/>
              </a:rPr>
              <a:t>Resource note: </a:t>
            </a:r>
          </a:p>
          <a:p>
            <a:r>
              <a:rPr lang="en-GB" sz="1400" dirty="0">
                <a:solidFill>
                  <a:schemeClr val="tx1"/>
                </a:solidFill>
                <a:latin typeface="+mn-lt"/>
              </a:rPr>
              <a:t>If you do not have access to A1 paper, you can substitute this </a:t>
            </a:r>
            <a:r>
              <a:rPr lang="en-GB" sz="1400" dirty="0">
                <a:solidFill>
                  <a:schemeClr val="tx1"/>
                </a:solidFill>
                <a:effectLst/>
                <a:latin typeface="+mn-lt"/>
                <a:ea typeface="Calibri" panose="020F0502020204030204" pitchFamily="34" charset="0"/>
              </a:rPr>
              <a:t>for A3 paper and use 2 sheets folded in half and stuck together.</a:t>
            </a:r>
            <a:endParaRPr lang="en-GB"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26</a:t>
            </a:fld>
            <a:endParaRPr lang="en-GB"/>
          </a:p>
        </p:txBody>
      </p:sp>
    </p:spTree>
    <p:extLst>
      <p:ext uri="{BB962C8B-B14F-4D97-AF65-F5344CB8AC3E}">
        <p14:creationId xmlns:p14="http://schemas.microsoft.com/office/powerpoint/2010/main" val="166176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solidFill>
                  <a:srgbClr val="FF0000"/>
                </a:solidFill>
                <a:effectLst/>
                <a:latin typeface="Calibri" panose="020F0502020204030204" pitchFamily="34" charset="0"/>
                <a:ea typeface="Calibri" panose="020F0502020204030204" pitchFamily="34" charset="0"/>
              </a:rPr>
              <a:t>Each strip should be approximately 20cm in width</a:t>
            </a:r>
          </a:p>
          <a:p>
            <a:r>
              <a:rPr lang="en-GB" sz="1400" dirty="0">
                <a:solidFill>
                  <a:srgbClr val="FF0000"/>
                </a:solidFill>
                <a:effectLst/>
                <a:latin typeface="Calibri" panose="020F0502020204030204" pitchFamily="34" charset="0"/>
              </a:rPr>
              <a:t>Each page section should be </a:t>
            </a:r>
            <a:r>
              <a:rPr lang="en-GB" sz="1400">
                <a:solidFill>
                  <a:srgbClr val="FF0000"/>
                </a:solidFill>
                <a:effectLst/>
                <a:latin typeface="Calibri" panose="020F0502020204030204" pitchFamily="34" charset="0"/>
              </a:rPr>
              <a:t>12cm across</a:t>
            </a:r>
            <a:endParaRPr lang="en-GB" sz="1400" dirty="0">
              <a:solidFill>
                <a:srgbClr val="FF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27</a:t>
            </a:fld>
            <a:endParaRPr lang="en-GB"/>
          </a:p>
        </p:txBody>
      </p:sp>
    </p:spTree>
    <p:extLst>
      <p:ext uri="{BB962C8B-B14F-4D97-AF65-F5344CB8AC3E}">
        <p14:creationId xmlns:p14="http://schemas.microsoft.com/office/powerpoint/2010/main" val="332899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u="none" strike="noStrike" dirty="0">
                <a:solidFill>
                  <a:schemeClr val="tx1"/>
                </a:solidFill>
                <a:effectLst/>
                <a:latin typeface="+mn-lt"/>
              </a:rPr>
              <a:t>Possible Extension: </a:t>
            </a:r>
          </a:p>
          <a:p>
            <a:r>
              <a:rPr lang="en-GB" sz="1400" b="0" i="0" u="none" strike="noStrike" dirty="0">
                <a:solidFill>
                  <a:schemeClr val="tx1"/>
                </a:solidFill>
                <a:effectLst/>
                <a:latin typeface="+mn-lt"/>
              </a:rPr>
              <a:t>You could extend the activity by discussing colour mixing and ways to create textures </a:t>
            </a:r>
            <a:r>
              <a:rPr lang="en-GB"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(e.g. a sandy desert, or smooth polar ice).</a:t>
            </a:r>
            <a:endParaRPr lang="en-GB"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28</a:t>
            </a:fld>
            <a:endParaRPr lang="en-GB"/>
          </a:p>
        </p:txBody>
      </p:sp>
    </p:spTree>
    <p:extLst>
      <p:ext uri="{BB962C8B-B14F-4D97-AF65-F5344CB8AC3E}">
        <p14:creationId xmlns:p14="http://schemas.microsoft.com/office/powerpoint/2010/main" val="1856353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29</a:t>
            </a:fld>
            <a:endParaRPr lang="en-GB"/>
          </a:p>
        </p:txBody>
      </p:sp>
    </p:spTree>
    <p:extLst>
      <p:ext uri="{BB962C8B-B14F-4D97-AF65-F5344CB8AC3E}">
        <p14:creationId xmlns:p14="http://schemas.microsoft.com/office/powerpoint/2010/main" val="2682659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u="sng" strike="noStrike" dirty="0">
                <a:solidFill>
                  <a:schemeClr val="tx1"/>
                </a:solidFill>
                <a:effectLst/>
                <a:latin typeface="+mn-lt"/>
              </a:rPr>
              <a:t>PROMPTS FOR CREATIVE THINKING: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dirty="0">
                <a:solidFill>
                  <a:schemeClr val="tx1"/>
                </a:solidFill>
                <a:effectLst/>
                <a:latin typeface="+mn-lt"/>
              </a:rPr>
              <a:t> Students could share one piece from their sketchbooks with each other - what habitat does their partner think it shows and why? What kind, specific and helpful feedback can be offered (if appropriate)? </a:t>
            </a:r>
            <a:endParaRPr lang="en-GB" sz="1400" b="0" i="1" u="none" strike="noStrike" dirty="0">
              <a:solidFill>
                <a:schemeClr val="tx1"/>
              </a:solidFill>
              <a:effectLst/>
              <a:latin typeface="+mn-lt"/>
            </a:endParaRPr>
          </a:p>
          <a:p>
            <a:pPr marL="285750" indent="-285750">
              <a:buFont typeface="Arial" panose="020B0604020202020204" pitchFamily="34" charset="0"/>
              <a:buChar char="•"/>
            </a:pPr>
            <a:r>
              <a:rPr lang="en-GB" sz="1400" dirty="0">
                <a:solidFill>
                  <a:schemeClr val="tx1"/>
                </a:solidFill>
                <a:effectLst/>
                <a:latin typeface="+mn-lt"/>
                <a:ea typeface="Calibri" panose="020F0502020204030204" pitchFamily="34" charset="0"/>
              </a:rPr>
              <a:t> Can they think of imaginary or unusual habitats, and design the organisms that could live in them (using the knowledge they have gained?) E.g. what characteristics would an animal or plant need to live on the moon? Or in a cup of tea?</a:t>
            </a:r>
            <a:endParaRPr lang="en-GB" sz="1400" b="0" i="1" u="none" strike="noStrike" dirty="0">
              <a:solidFill>
                <a:schemeClr val="tx1"/>
              </a:solidFill>
              <a:effectLst/>
              <a:latin typeface="+mn-lt"/>
            </a:endParaRPr>
          </a:p>
          <a:p>
            <a:endParaRPr lang="en-GB" sz="1400" b="1" i="0" u="none" strike="noStrike" dirty="0">
              <a:solidFill>
                <a:schemeClr val="tx1"/>
              </a:solidFill>
              <a:effectLst/>
              <a:latin typeface="+mn-lt"/>
            </a:endParaRPr>
          </a:p>
          <a:p>
            <a:r>
              <a:rPr lang="en-GB" sz="1400" b="1" i="0" u="none" strike="noStrike" dirty="0">
                <a:solidFill>
                  <a:schemeClr val="tx1"/>
                </a:solidFill>
                <a:effectLst/>
                <a:latin typeface="+mn-lt"/>
              </a:rPr>
              <a:t>Possible Extension: </a:t>
            </a:r>
            <a:r>
              <a:rPr lang="en-GB" sz="1400" b="0" i="0" u="none" strike="noStrike" dirty="0">
                <a:solidFill>
                  <a:schemeClr val="tx1"/>
                </a:solidFill>
                <a:effectLst/>
                <a:latin typeface="+mn-lt"/>
              </a:rPr>
              <a:t>Can the children link the plants and animals together by purpose?  For example, X provides food, shelter, camouflage when hunting/being hunted. </a:t>
            </a:r>
            <a:r>
              <a:rPr lang="en-GB" sz="1400" dirty="0">
                <a:solidFill>
                  <a:schemeClr val="tx1"/>
                </a:solidFill>
                <a:latin typeface="+mn-lt"/>
              </a:rPr>
              <a:t> </a:t>
            </a:r>
          </a:p>
          <a:p>
            <a:endParaRPr lang="en-GB" sz="1600" b="0" i="1" u="none" strike="noStrike" dirty="0">
              <a:solidFill>
                <a:schemeClr val="tx1"/>
              </a:solidFill>
              <a:effectLst/>
              <a:latin typeface="+mn-lt"/>
            </a:endParaRPr>
          </a:p>
          <a:p>
            <a:endParaRPr lang="en-GB" sz="1200" b="0" i="0" u="sng" strike="noStrike" dirty="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30</a:t>
            </a:fld>
            <a:endParaRPr lang="en-GB"/>
          </a:p>
        </p:txBody>
      </p:sp>
    </p:spTree>
    <p:extLst>
      <p:ext uri="{BB962C8B-B14F-4D97-AF65-F5344CB8AC3E}">
        <p14:creationId xmlns:p14="http://schemas.microsoft.com/office/powerpoint/2010/main" val="1705384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u="none" strike="noStrike" dirty="0">
                <a:solidFill>
                  <a:schemeClr val="tx1"/>
                </a:solidFill>
                <a:effectLst/>
                <a:latin typeface="+mn-lt"/>
              </a:rPr>
              <a:t>Possible Extension:</a:t>
            </a:r>
          </a:p>
          <a:p>
            <a:r>
              <a:rPr lang="en-GB" sz="1400" b="0" i="0" u="none" strike="noStrike" dirty="0">
                <a:solidFill>
                  <a:schemeClr val="tx1"/>
                </a:solidFill>
                <a:effectLst/>
                <a:latin typeface="+mn-lt"/>
              </a:rPr>
              <a:t>Choose some animals from the Sainsbury Centre for Visual Arts collection - there are lots! </a:t>
            </a:r>
            <a:r>
              <a:rPr lang="en-GB" sz="1400" b="0" i="0" u="sng" strike="noStrike" dirty="0">
                <a:solidFill>
                  <a:schemeClr val="tx1"/>
                </a:solidFill>
                <a:effectLst/>
                <a:latin typeface="+mn-lt"/>
                <a:hlinkClick r:id="rId3">
                  <a:extLst>
                    <a:ext uri="{A12FA001-AC4F-418D-AE19-62706E023703}">
                      <ahyp:hlinkClr xmlns:ahyp="http://schemas.microsoft.com/office/drawing/2018/hyperlinkcolor" val="tx"/>
                    </a:ext>
                  </a:extLst>
                </a:hlinkClick>
              </a:rPr>
              <a:t>www.sainsburycentre.ac.uk</a:t>
            </a:r>
            <a:endParaRPr lang="en-GB" sz="1400" b="0" i="0" u="sng" strike="noStrike" dirty="0">
              <a:solidFill>
                <a:schemeClr val="tx1"/>
              </a:solidFill>
              <a:effectLst/>
              <a:latin typeface="+mn-lt"/>
            </a:endParaRPr>
          </a:p>
          <a:p>
            <a:endParaRPr lang="en-GB" sz="1400" b="0" i="0" u="none" strike="noStrike" dirty="0">
              <a:solidFill>
                <a:schemeClr val="tx1"/>
              </a:solidFill>
              <a:effectLst/>
              <a:latin typeface="+mn-lt"/>
            </a:endParaRPr>
          </a:p>
          <a:p>
            <a:pPr marL="285750" indent="-285750">
              <a:buFont typeface="Arial" panose="020B0604020202020204" pitchFamily="34" charset="0"/>
              <a:buChar char="•"/>
            </a:pPr>
            <a:r>
              <a:rPr lang="en-GB" sz="1400" b="0" i="0" u="none" strike="noStrike" dirty="0">
                <a:solidFill>
                  <a:schemeClr val="tx1"/>
                </a:solidFill>
                <a:effectLst/>
                <a:latin typeface="+mn-lt"/>
              </a:rPr>
              <a:t>Which habitat would suit them best? </a:t>
            </a:r>
          </a:p>
          <a:p>
            <a:pPr marL="285750" indent="-285750">
              <a:buFont typeface="Arial" panose="020B0604020202020204" pitchFamily="34" charset="0"/>
              <a:buChar char="•"/>
            </a:pPr>
            <a:r>
              <a:rPr lang="en-GB" sz="1400" b="0" i="0" u="none" strike="noStrike" dirty="0">
                <a:solidFill>
                  <a:schemeClr val="tx1"/>
                </a:solidFill>
                <a:effectLst/>
                <a:latin typeface="+mn-lt"/>
              </a:rPr>
              <a:t>How could you create a safe space: camouflage? </a:t>
            </a:r>
          </a:p>
          <a:p>
            <a:pPr marL="285750" indent="-285750">
              <a:buFont typeface="Arial" panose="020B0604020202020204" pitchFamily="34" charset="0"/>
              <a:buChar char="•"/>
            </a:pPr>
            <a:r>
              <a:rPr lang="en-GB" sz="1400" b="0" i="0" u="none" strike="noStrike" dirty="0">
                <a:solidFill>
                  <a:schemeClr val="tx1"/>
                </a:solidFill>
                <a:effectLst/>
                <a:latin typeface="+mn-lt"/>
              </a:rPr>
              <a:t>Which features does your habitat need for your animal to survive? </a:t>
            </a:r>
          </a:p>
          <a:p>
            <a:pPr marL="285750" indent="-285750">
              <a:buFont typeface="Arial" panose="020B0604020202020204" pitchFamily="34" charset="0"/>
              <a:buChar char="•"/>
            </a:pPr>
            <a:r>
              <a:rPr lang="en-GB" sz="1400" b="0" i="0" u="none" strike="noStrike" dirty="0">
                <a:solidFill>
                  <a:schemeClr val="tx1"/>
                </a:solidFill>
                <a:effectLst/>
                <a:latin typeface="+mn-lt"/>
              </a:rPr>
              <a:t>Match the animals to some of your habitat concertina sketchbooks. </a:t>
            </a:r>
            <a:endParaRPr lang="en-GB" sz="1400" dirty="0">
              <a:solidFill>
                <a:schemeClr val="tx1"/>
              </a:solidFill>
              <a:latin typeface="+mn-lt"/>
            </a:endParaRPr>
          </a:p>
          <a:p>
            <a:endParaRPr lang="en-GB" sz="1600" b="0" i="0" u="none" strike="noStrike" dirty="0">
              <a:solidFill>
                <a:schemeClr val="tx1"/>
              </a:solidFill>
              <a:effectLst/>
              <a:latin typeface="+mn-lt"/>
            </a:endParaRP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31</a:t>
            </a:fld>
            <a:endParaRPr lang="en-GB"/>
          </a:p>
        </p:txBody>
      </p:sp>
    </p:spTree>
    <p:extLst>
      <p:ext uri="{BB962C8B-B14F-4D97-AF65-F5344CB8AC3E}">
        <p14:creationId xmlns:p14="http://schemas.microsoft.com/office/powerpoint/2010/main" val="211426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Compare and group together different kinds of rocks on the basis of their appearance and simple physical properties</a:t>
            </a:r>
            <a:r>
              <a:rPr lang="en-GB" sz="1400" dirty="0">
                <a:solidFill>
                  <a:schemeClr val="tx1"/>
                </a:solidFill>
                <a:latin typeface="+mn-lt"/>
              </a:rPr>
              <a:t> </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32</a:t>
            </a:fld>
            <a:endParaRPr lang="en-GB"/>
          </a:p>
        </p:txBody>
      </p:sp>
    </p:spTree>
    <p:extLst>
      <p:ext uri="{BB962C8B-B14F-4D97-AF65-F5344CB8AC3E}">
        <p14:creationId xmlns:p14="http://schemas.microsoft.com/office/powerpoint/2010/main" val="2620380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33</a:t>
            </a:fld>
            <a:endParaRPr lang="en-GB"/>
          </a:p>
        </p:txBody>
      </p:sp>
    </p:spTree>
    <p:extLst>
      <p:ext uri="{BB962C8B-B14F-4D97-AF65-F5344CB8AC3E}">
        <p14:creationId xmlns:p14="http://schemas.microsoft.com/office/powerpoint/2010/main" val="958607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i="1" u="sng" dirty="0"/>
              <a:t>PROMPTS FOR CREATIVE THINKING</a:t>
            </a:r>
          </a:p>
          <a:p>
            <a:r>
              <a:rPr lang="en-GB" sz="1400" b="0" i="0" u="none" strike="noStrike" dirty="0">
                <a:solidFill>
                  <a:schemeClr val="tx1"/>
                </a:solidFill>
                <a:effectLst/>
                <a:latin typeface="+mn-lt"/>
              </a:rPr>
              <a:t>To create their categories, students will need to make connections between the different rocks, as well as identify differences. With each new rock that is added, they will need to test out their questions, and see if they still work to identify the rocks, or whether they need to be amended or new questions added.</a:t>
            </a:r>
            <a:r>
              <a:rPr lang="en-GB" sz="1400" dirty="0">
                <a:solidFill>
                  <a:schemeClr val="tx1"/>
                </a:solidFill>
                <a:latin typeface="+mn-lt"/>
              </a:rPr>
              <a:t> </a:t>
            </a:r>
          </a:p>
        </p:txBody>
      </p:sp>
      <p:sp>
        <p:nvSpPr>
          <p:cNvPr id="4" name="Slide Number Placeholder 3"/>
          <p:cNvSpPr>
            <a:spLocks noGrp="1"/>
          </p:cNvSpPr>
          <p:nvPr>
            <p:ph type="sldNum" sz="quarter" idx="5"/>
          </p:nvPr>
        </p:nvSpPr>
        <p:spPr/>
        <p:txBody>
          <a:bodyPr/>
          <a:lstStyle/>
          <a:p>
            <a:fld id="{9CE8A702-439D-4510-81CC-F329F08A88D8}" type="slidenum">
              <a:rPr lang="en-GB" smtClean="0"/>
              <a:t>35</a:t>
            </a:fld>
            <a:endParaRPr lang="en-GB"/>
          </a:p>
        </p:txBody>
      </p:sp>
    </p:spTree>
    <p:extLst>
      <p:ext uri="{BB962C8B-B14F-4D97-AF65-F5344CB8AC3E}">
        <p14:creationId xmlns:p14="http://schemas.microsoft.com/office/powerpoint/2010/main" val="1518317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3</a:t>
            </a:fld>
            <a:endParaRPr lang="en-GB"/>
          </a:p>
        </p:txBody>
      </p:sp>
    </p:spTree>
    <p:extLst>
      <p:ext uri="{BB962C8B-B14F-4D97-AF65-F5344CB8AC3E}">
        <p14:creationId xmlns:p14="http://schemas.microsoft.com/office/powerpoint/2010/main" val="1846949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36</a:t>
            </a:fld>
            <a:endParaRPr lang="en-GB"/>
          </a:p>
        </p:txBody>
      </p:sp>
    </p:spTree>
    <p:extLst>
      <p:ext uri="{BB962C8B-B14F-4D97-AF65-F5344CB8AC3E}">
        <p14:creationId xmlns:p14="http://schemas.microsoft.com/office/powerpoint/2010/main" val="1068939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rPr>
              <a:t>Possible Extension: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Children could research what types of rocks are found in your area or even make up their 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You can find examples of Norfolk rock types and strata here: </a:t>
            </a:r>
            <a:r>
              <a:rPr lang="en-GB" sz="1400" u="sng" dirty="0">
                <a:solidFill>
                  <a:srgbClr val="0563C1"/>
                </a:solidFill>
                <a:effectLst/>
                <a:latin typeface="+mn-lt"/>
                <a:ea typeface="Calibri" panose="020F0502020204030204" pitchFamily="34" charset="0"/>
                <a:cs typeface="Times New Roman" panose="02020603050405020304" pitchFamily="18" charset="0"/>
                <a:hlinkClick r:id="rId3"/>
              </a:rPr>
              <a:t>http://www.northfolk.org.uk/geology/index.html</a:t>
            </a:r>
            <a:r>
              <a:rPr lang="en-GB" sz="1400" dirty="0">
                <a:effectLst/>
                <a:latin typeface="+mn-lt"/>
                <a:ea typeface="Calibri" panose="020F0502020204030204" pitchFamily="34" charset="0"/>
                <a:cs typeface="Times New Roman" panose="02020603050405020304" pitchFamily="18" charset="0"/>
              </a:rPr>
              <a:t> </a:t>
            </a:r>
            <a:endParaRPr lang="en-GB" sz="1400" dirty="0">
              <a:solidFill>
                <a:schemeClr val="tx1"/>
              </a:solidFill>
              <a:latin typeface="+mn-lt"/>
            </a:endParaRP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37</a:t>
            </a:fld>
            <a:endParaRPr lang="en-GB"/>
          </a:p>
        </p:txBody>
      </p:sp>
    </p:spTree>
    <p:extLst>
      <p:ext uri="{BB962C8B-B14F-4D97-AF65-F5344CB8AC3E}">
        <p14:creationId xmlns:p14="http://schemas.microsoft.com/office/powerpoint/2010/main" val="3786484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38</a:t>
            </a:fld>
            <a:endParaRPr lang="en-GB"/>
          </a:p>
        </p:txBody>
      </p:sp>
    </p:spTree>
    <p:extLst>
      <p:ext uri="{BB962C8B-B14F-4D97-AF65-F5344CB8AC3E}">
        <p14:creationId xmlns:p14="http://schemas.microsoft.com/office/powerpoint/2010/main" val="4241961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u="none" strike="noStrike" dirty="0">
                <a:solidFill>
                  <a:schemeClr val="tx1"/>
                </a:solidFill>
                <a:effectLst/>
                <a:latin typeface="+mn-lt"/>
              </a:rPr>
              <a:t>Possible Extension: </a:t>
            </a:r>
          </a:p>
          <a:p>
            <a:r>
              <a:rPr lang="en-GB" sz="1400" b="0" i="0" u="none" strike="noStrike" dirty="0">
                <a:solidFill>
                  <a:schemeClr val="tx1"/>
                </a:solidFill>
                <a:effectLst/>
                <a:latin typeface="+mn-lt"/>
              </a:rPr>
              <a:t>What do you get when you combine geology and creativity?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dirty="0">
                <a:solidFill>
                  <a:schemeClr val="tx1"/>
                </a:solidFill>
                <a:effectLst/>
                <a:latin typeface="+mn-lt"/>
              </a:rPr>
              <a:t>Take a look at Kaitlin's website and discuss her varied approaches taking inspiration from all things rock!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dirty="0">
                <a:solidFill>
                  <a:schemeClr val="tx1"/>
                </a:solidFill>
                <a:effectLst/>
                <a:latin typeface="+mn-lt"/>
              </a:rPr>
              <a:t>Use close examination of Kaitlin's screen prints and photography and mash these up with observations of rock samples/ fossils to inspire own prints/ drawings and painted responses. </a:t>
            </a:r>
            <a:endParaRPr lang="en-GB" sz="1400" dirty="0">
              <a:solidFill>
                <a:schemeClr val="tx1"/>
              </a:solidFill>
              <a:latin typeface="+mn-lt"/>
            </a:endParaRPr>
          </a:p>
          <a:p>
            <a:r>
              <a:rPr lang="en-GB" sz="1400" b="0" i="0" u="sng" strike="noStrike" dirty="0">
                <a:solidFill>
                  <a:schemeClr val="tx1"/>
                </a:solidFill>
                <a:effectLst/>
                <a:latin typeface="+mn-lt"/>
                <a:hlinkClick r:id="rId3">
                  <a:extLst>
                    <a:ext uri="{A12FA001-AC4F-418D-AE19-62706E023703}">
                      <ahyp:hlinkClr xmlns:ahyp="http://schemas.microsoft.com/office/drawing/2018/hyperlinkcolor" val="tx"/>
                    </a:ext>
                  </a:extLst>
                </a:hlinkClick>
              </a:rPr>
              <a:t>www.kaitlinferguson.com</a:t>
            </a:r>
            <a:r>
              <a:rPr lang="en-GB" sz="1400" dirty="0">
                <a:solidFill>
                  <a:schemeClr val="tx1"/>
                </a:solidFill>
                <a:latin typeface="+mn-lt"/>
              </a:rPr>
              <a:t> </a:t>
            </a:r>
            <a:endParaRPr lang="en-GB" sz="1400" b="0" i="0" u="none" strike="noStrike" dirty="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39</a:t>
            </a:fld>
            <a:endParaRPr lang="en-GB"/>
          </a:p>
        </p:txBody>
      </p:sp>
    </p:spTree>
    <p:extLst>
      <p:ext uri="{BB962C8B-B14F-4D97-AF65-F5344CB8AC3E}">
        <p14:creationId xmlns:p14="http://schemas.microsoft.com/office/powerpoint/2010/main" val="608080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Comparing teeth and organising into groups (creatures and types of teeth)</a:t>
            </a:r>
            <a:r>
              <a:rPr lang="en-GB" sz="1400" dirty="0">
                <a:solidFill>
                  <a:schemeClr val="tx1"/>
                </a:solidFill>
                <a:latin typeface="+mn-lt"/>
              </a:rPr>
              <a:t> </a:t>
            </a:r>
            <a:endParaRPr lang="en-GB" sz="1400" b="1" i="0" u="none" strike="noStrike" dirty="0">
              <a:solidFill>
                <a:schemeClr val="tx1"/>
              </a:solidFill>
              <a:effectLst/>
              <a:latin typeface="+mn-lt"/>
            </a:endParaRPr>
          </a:p>
          <a:p>
            <a:endParaRPr lang="en-GB" sz="1400" b="1" i="0" u="none" strike="noStrike" dirty="0">
              <a:solidFill>
                <a:schemeClr val="tx1"/>
              </a:solidFill>
              <a:effectLst/>
              <a:latin typeface="+mn-lt"/>
            </a:endParaRPr>
          </a:p>
          <a:p>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Construct and interpret a variety of food chains, identifying producers, predators and prey.</a:t>
            </a:r>
            <a:r>
              <a:rPr lang="en-GB" sz="1400" dirty="0">
                <a:solidFill>
                  <a:schemeClr val="tx1"/>
                </a:solidFill>
                <a:latin typeface="+mn-lt"/>
              </a:rPr>
              <a:t> </a:t>
            </a:r>
            <a:endParaRPr lang="en-GB" sz="1400" b="1" i="0" u="none" strike="noStrike" dirty="0">
              <a:solidFill>
                <a:schemeClr val="tx1"/>
              </a:solidFill>
              <a:effectLst/>
              <a:latin typeface="+mn-lt"/>
            </a:endParaRPr>
          </a:p>
          <a:p>
            <a:endParaRPr lang="en-GB" sz="1400" b="1" i="0" u="none" strike="noStrike" dirty="0">
              <a:solidFill>
                <a:schemeClr val="tx1"/>
              </a:solidFill>
              <a:effectLst/>
              <a:latin typeface="+mn-lt"/>
            </a:endParaRPr>
          </a:p>
          <a:p>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Practical scientific methods, processes and skills:  gathering, recording, classifying and presenting data in a variety of ways to help in answering questions; identifying differences, similarities or changes related to simple scientific ideas and processes.  </a:t>
            </a:r>
          </a:p>
          <a:p>
            <a:endParaRPr lang="en-GB" sz="1400" b="0" i="0" u="none" strike="noStrike" dirty="0">
              <a:solidFill>
                <a:schemeClr val="tx1"/>
              </a:solidFill>
              <a:effectLst/>
              <a:latin typeface="+mn-lt"/>
            </a:endParaRPr>
          </a:p>
          <a:p>
            <a:r>
              <a:rPr lang="en-GB" sz="1400" b="0" i="0" u="none" strike="noStrike" dirty="0">
                <a:solidFill>
                  <a:schemeClr val="tx1"/>
                </a:solidFill>
                <a:effectLst/>
                <a:latin typeface="+mn-lt"/>
              </a:rPr>
              <a:t>Non statutory - talk about criteria for grouping, sorting and classifying; and use simple keys. </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40</a:t>
            </a:fld>
            <a:endParaRPr lang="en-GB"/>
          </a:p>
        </p:txBody>
      </p:sp>
    </p:spTree>
    <p:extLst>
      <p:ext uri="{BB962C8B-B14F-4D97-AF65-F5344CB8AC3E}">
        <p14:creationId xmlns:p14="http://schemas.microsoft.com/office/powerpoint/2010/main" val="3618475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1" u="none" strike="noStrike" dirty="0">
                <a:solidFill>
                  <a:schemeClr val="tx1"/>
                </a:solidFill>
                <a:effectLst/>
                <a:latin typeface="+mn-lt"/>
              </a:rPr>
              <a:t>Resource note: </a:t>
            </a:r>
          </a:p>
          <a:p>
            <a:r>
              <a:rPr lang="en-GB" sz="1400" b="0" i="1" u="none" strike="noStrike" dirty="0">
                <a:solidFill>
                  <a:schemeClr val="tx1"/>
                </a:solidFill>
                <a:effectLst/>
                <a:latin typeface="+mn-lt"/>
              </a:rPr>
              <a:t>To source pictures of different types of human teeth, the search term for this would be 'four types of teeth' this should yield appropriate images.</a:t>
            </a:r>
            <a:r>
              <a:rPr lang="en-GB" sz="1400" b="0" i="1" dirty="0">
                <a:solidFill>
                  <a:schemeClr val="tx1"/>
                </a:solidFill>
                <a:latin typeface="+mn-lt"/>
              </a:rPr>
              <a:t> </a:t>
            </a:r>
          </a:p>
          <a:p>
            <a:endParaRPr lang="en-GB" sz="1400" dirty="0">
              <a:solidFill>
                <a:schemeClr val="tx1"/>
              </a:solidFill>
              <a:latin typeface="+mn-lt"/>
            </a:endParaRPr>
          </a:p>
          <a:p>
            <a:endParaRPr lang="en-GB" sz="1400" dirty="0">
              <a:solidFill>
                <a:schemeClr val="tx1"/>
              </a:solidFill>
              <a:latin typeface="+mn-lt"/>
            </a:endParaRPr>
          </a:p>
          <a:p>
            <a:endParaRPr lang="en-GB" sz="1400" u="sng" dirty="0">
              <a:solidFill>
                <a:schemeClr val="tx1"/>
              </a:solidFill>
              <a:latin typeface="+mn-lt"/>
            </a:endParaRP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41</a:t>
            </a:fld>
            <a:endParaRPr lang="en-GB"/>
          </a:p>
        </p:txBody>
      </p:sp>
    </p:spTree>
    <p:extLst>
      <p:ext uri="{BB962C8B-B14F-4D97-AF65-F5344CB8AC3E}">
        <p14:creationId xmlns:p14="http://schemas.microsoft.com/office/powerpoint/2010/main" val="1974358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solidFill>
                  <a:schemeClr val="tx1"/>
                </a:solidFill>
                <a:latin typeface="+mn-lt"/>
              </a:rPr>
              <a:t>Possible Extension: </a:t>
            </a:r>
          </a:p>
          <a:p>
            <a:r>
              <a:rPr lang="en-GB" sz="1400" b="0" dirty="0">
                <a:solidFill>
                  <a:schemeClr val="tx1"/>
                </a:solidFill>
                <a:latin typeface="+mn-lt"/>
              </a:rPr>
              <a:t>You could also use images of different types of teeth from animals. </a:t>
            </a:r>
          </a:p>
          <a:p>
            <a:endParaRPr lang="en-GB" sz="1400" b="0" dirty="0">
              <a:solidFill>
                <a:schemeClr val="tx1"/>
              </a:solidFill>
              <a:latin typeface="+mn-lt"/>
            </a:endParaRPr>
          </a:p>
          <a:p>
            <a:r>
              <a:rPr lang="en-GB" sz="1400" b="0" i="1" u="sng" strike="noStrike" dirty="0">
                <a:solidFill>
                  <a:schemeClr val="tx1"/>
                </a:solidFill>
                <a:effectLst/>
                <a:latin typeface="+mn-lt"/>
              </a:rPr>
              <a:t>PROMPTS FOR CREATIVE THINKING:</a:t>
            </a:r>
          </a:p>
          <a:p>
            <a:r>
              <a:rPr lang="en-GB" sz="1400" b="0" i="0" u="none" strike="noStrike" dirty="0">
                <a:solidFill>
                  <a:schemeClr val="tx1"/>
                </a:solidFill>
                <a:effectLst/>
                <a:latin typeface="+mn-lt"/>
              </a:rPr>
              <a:t>What can animal teeth tell us about what those animals eat? What about animals that don't have any teeth at all? Start by imagining, using intuition and existing knowledge, and then checking through research.</a:t>
            </a:r>
            <a:r>
              <a:rPr lang="en-GB" sz="1400" dirty="0">
                <a:solidFill>
                  <a:schemeClr val="tx1"/>
                </a:solidFill>
                <a:latin typeface="+mn-lt"/>
              </a:rPr>
              <a:t> </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42</a:t>
            </a:fld>
            <a:endParaRPr lang="en-GB"/>
          </a:p>
        </p:txBody>
      </p:sp>
    </p:spTree>
    <p:extLst>
      <p:ext uri="{BB962C8B-B14F-4D97-AF65-F5344CB8AC3E}">
        <p14:creationId xmlns:p14="http://schemas.microsoft.com/office/powerpoint/2010/main" val="399076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43</a:t>
            </a:fld>
            <a:endParaRPr lang="en-GB"/>
          </a:p>
        </p:txBody>
      </p:sp>
    </p:spTree>
    <p:extLst>
      <p:ext uri="{BB962C8B-B14F-4D97-AF65-F5344CB8AC3E}">
        <p14:creationId xmlns:p14="http://schemas.microsoft.com/office/powerpoint/2010/main" val="1026536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44</a:t>
            </a:fld>
            <a:endParaRPr lang="en-GB"/>
          </a:p>
        </p:txBody>
      </p:sp>
    </p:spTree>
    <p:extLst>
      <p:ext uri="{BB962C8B-B14F-4D97-AF65-F5344CB8AC3E}">
        <p14:creationId xmlns:p14="http://schemas.microsoft.com/office/powerpoint/2010/main" val="3926052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This activity can help learners connect their theoretical knowledge to their own experience and bodies. </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45</a:t>
            </a:fld>
            <a:endParaRPr lang="en-GB"/>
          </a:p>
        </p:txBody>
      </p:sp>
    </p:spTree>
    <p:extLst>
      <p:ext uri="{BB962C8B-B14F-4D97-AF65-F5344CB8AC3E}">
        <p14:creationId xmlns:p14="http://schemas.microsoft.com/office/powerpoint/2010/main" val="282658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dirty="0">
                <a:solidFill>
                  <a:schemeClr val="tx1"/>
                </a:solidFill>
              </a:rPr>
              <a:t>Curriculum links:</a:t>
            </a:r>
            <a:r>
              <a:rPr lang="en-GB" sz="1400" u="none" dirty="0">
                <a:solidFill>
                  <a:schemeClr val="tx1"/>
                </a:solidFill>
              </a:rPr>
              <a:t> </a:t>
            </a:r>
            <a:r>
              <a:rPr lang="en-GB" sz="1400" dirty="0">
                <a:solidFill>
                  <a:schemeClr val="tx1"/>
                </a:solidFill>
              </a:rPr>
              <a:t>ELG: The natural world: Explore the natural world around them, making observations and drawing pictures of animals and plants.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sng" dirty="0">
                <a:solidFill>
                  <a:schemeClr val="tx1"/>
                </a:solidFill>
              </a:rPr>
              <a:t>Curriculum links:</a:t>
            </a:r>
            <a:r>
              <a:rPr lang="en-GB" sz="1400" dirty="0">
                <a:solidFill>
                  <a:schemeClr val="tx1"/>
                </a:solidFill>
              </a:rPr>
              <a:t> ELG: Creating with Materials: Children use and explore a variety of tools and techniques, experimenting with colour, design, texture, form and function;</a:t>
            </a:r>
            <a:r>
              <a:rPr lang="en-GB" sz="1400" dirty="0">
                <a:solidFill>
                  <a:schemeClr val="tx1"/>
                </a:solidFill>
                <a:cs typeface="Calibri"/>
              </a:rPr>
              <a:t> </a:t>
            </a:r>
            <a:r>
              <a:rPr lang="en-GB" sz="1400" dirty="0">
                <a:solidFill>
                  <a:schemeClr val="tx1"/>
                </a:solidFill>
              </a:rPr>
              <a:t>Share their creations, explaining the process they have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9</a:t>
            </a:fld>
            <a:endParaRPr lang="en-GB"/>
          </a:p>
        </p:txBody>
      </p:sp>
    </p:spTree>
    <p:extLst>
      <p:ext uri="{BB962C8B-B14F-4D97-AF65-F5344CB8AC3E}">
        <p14:creationId xmlns:p14="http://schemas.microsoft.com/office/powerpoint/2010/main" val="1919859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46</a:t>
            </a:fld>
            <a:endParaRPr lang="en-GB"/>
          </a:p>
        </p:txBody>
      </p:sp>
    </p:spTree>
    <p:extLst>
      <p:ext uri="{BB962C8B-B14F-4D97-AF65-F5344CB8AC3E}">
        <p14:creationId xmlns:p14="http://schemas.microsoft.com/office/powerpoint/2010/main" val="3802831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There may be a temptation here for children to want to create marks that are simply pleasing to them, but they should be encouraged to reference the marks that their teeth made and try to replicate these, although in a pattern of their choosing. This could be supported through a comparison exercise afterwards, using the chewy sweets.</a:t>
            </a: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It may also be useful to explain to children that each person’s teeth are unique, so they will be creating a piece of art which is unique to them. </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47</a:t>
            </a:fld>
            <a:endParaRPr lang="en-GB"/>
          </a:p>
        </p:txBody>
      </p:sp>
    </p:spTree>
    <p:extLst>
      <p:ext uri="{BB962C8B-B14F-4D97-AF65-F5344CB8AC3E}">
        <p14:creationId xmlns:p14="http://schemas.microsoft.com/office/powerpoint/2010/main" val="1895242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1" u="sng" strike="noStrike" dirty="0">
                <a:solidFill>
                  <a:schemeClr val="tx1"/>
                </a:solidFill>
                <a:effectLst/>
                <a:latin typeface="+mn-lt"/>
              </a:rPr>
              <a:t>PROMPTS FOR CREATIVE THINKING:</a:t>
            </a:r>
          </a:p>
          <a:p>
            <a:r>
              <a:rPr lang="en-GB" sz="1400" b="0" i="0" u="none" strike="noStrike" dirty="0">
                <a:solidFill>
                  <a:schemeClr val="tx1"/>
                </a:solidFill>
                <a:effectLst/>
                <a:latin typeface="+mn-lt"/>
              </a:rPr>
              <a:t>in pairs, students could choose one pattern that the other student has created that they like, and be shown by that student how they achieved it. They can also discuss anything that they felt didn't work as well as they had hoped, and what they learnt from this - seeing this not as a failure but as an opportunity for development</a:t>
            </a:r>
            <a:r>
              <a:rPr lang="en-GB" sz="1400" b="0" i="0" u="none" strike="noStrike" dirty="0">
                <a:solidFill>
                  <a:srgbClr val="FF0000"/>
                </a:solidFill>
                <a:effectLst/>
                <a:latin typeface="Arial" panose="020B0604020202020204" pitchFamily="34" charset="0"/>
              </a:rPr>
              <a:t>.</a:t>
            </a:r>
            <a:r>
              <a:rPr lang="en-GB" sz="1400" dirty="0"/>
              <a:t> </a:t>
            </a:r>
          </a:p>
        </p:txBody>
      </p:sp>
      <p:sp>
        <p:nvSpPr>
          <p:cNvPr id="4" name="Slide Number Placeholder 3"/>
          <p:cNvSpPr>
            <a:spLocks noGrp="1"/>
          </p:cNvSpPr>
          <p:nvPr>
            <p:ph type="sldNum" sz="quarter" idx="5"/>
          </p:nvPr>
        </p:nvSpPr>
        <p:spPr/>
        <p:txBody>
          <a:bodyPr/>
          <a:lstStyle/>
          <a:p>
            <a:fld id="{9CE8A702-439D-4510-81CC-F329F08A88D8}" type="slidenum">
              <a:rPr lang="en-GB" smtClean="0"/>
              <a:t>48</a:t>
            </a:fld>
            <a:endParaRPr lang="en-GB"/>
          </a:p>
        </p:txBody>
      </p:sp>
    </p:spTree>
    <p:extLst>
      <p:ext uri="{BB962C8B-B14F-4D97-AF65-F5344CB8AC3E}">
        <p14:creationId xmlns:p14="http://schemas.microsoft.com/office/powerpoint/2010/main" val="1591592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49</a:t>
            </a:fld>
            <a:endParaRPr lang="en-GB"/>
          </a:p>
        </p:txBody>
      </p:sp>
    </p:spTree>
    <p:extLst>
      <p:ext uri="{BB962C8B-B14F-4D97-AF65-F5344CB8AC3E}">
        <p14:creationId xmlns:p14="http://schemas.microsoft.com/office/powerpoint/2010/main" val="1437211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Being able to describe the differences in the life cycles of a mammal, an amphibian, an insect and a bird</a:t>
            </a:r>
            <a:r>
              <a:rPr lang="en-GB" sz="1400" dirty="0">
                <a:solidFill>
                  <a:schemeClr val="tx1"/>
                </a:solidFill>
                <a:latin typeface="+mn-lt"/>
              </a:rPr>
              <a:t> </a:t>
            </a:r>
            <a:endParaRPr lang="en-GB" sz="1400" b="1" i="0" u="none" strike="noStrike" dirty="0">
              <a:solidFill>
                <a:schemeClr val="tx1"/>
              </a:solidFill>
              <a:effectLst/>
              <a:latin typeface="+mn-lt"/>
            </a:endParaRPr>
          </a:p>
          <a:p>
            <a:endParaRPr lang="en-GB" sz="1400" b="1" i="0" u="none" strike="noStrike" dirty="0">
              <a:solidFill>
                <a:schemeClr val="tx1"/>
              </a:solidFill>
              <a:effectLst/>
              <a:latin typeface="+mn-lt"/>
            </a:endParaRPr>
          </a:p>
          <a:p>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Practical scientific methods, processes and skills: recording data and results of increasing complexity using scientific diagrams and labels, classification keys, tables, scatter graphs, bar and line graphs. </a:t>
            </a:r>
            <a:endParaRPr lang="en-GB" sz="1400" b="1" i="0" u="none" strike="noStrike" dirty="0">
              <a:solidFill>
                <a:schemeClr val="tx1"/>
              </a:solidFill>
              <a:effectLst/>
              <a:latin typeface="+mn-lt"/>
            </a:endParaRPr>
          </a:p>
          <a:p>
            <a:endParaRPr lang="en-GB" sz="1400" b="1" i="0" u="none" strike="noStrike" dirty="0">
              <a:solidFill>
                <a:schemeClr val="tx1"/>
              </a:solidFill>
              <a:effectLst/>
              <a:latin typeface="+mn-lt"/>
            </a:endParaRPr>
          </a:p>
          <a:p>
            <a:r>
              <a:rPr lang="en-GB" sz="1400" b="0" i="0" u="none" strike="noStrike" dirty="0">
                <a:solidFill>
                  <a:schemeClr val="tx1"/>
                </a:solidFill>
                <a:effectLst/>
                <a:latin typeface="+mn-lt"/>
              </a:rPr>
              <a:t>Non statutory - They should use and develop keys and other information records to identify, classify and describe living things and materials, and identify patterns that might be found in the natural environment.</a:t>
            </a:r>
            <a:r>
              <a:rPr lang="en-GB" sz="1400" dirty="0">
                <a:solidFill>
                  <a:schemeClr val="tx1"/>
                </a:solidFill>
                <a:latin typeface="+mn-lt"/>
              </a:rPr>
              <a:t> </a:t>
            </a:r>
            <a:endParaRPr lang="en-GB" sz="1400" b="1" i="0" u="none" strike="noStrike" dirty="0">
              <a:solidFill>
                <a:schemeClr val="tx1"/>
              </a:solidFill>
              <a:effectLst/>
              <a:latin typeface="+mn-lt"/>
            </a:endParaRP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50</a:t>
            </a:fld>
            <a:endParaRPr lang="en-GB"/>
          </a:p>
        </p:txBody>
      </p:sp>
    </p:spTree>
    <p:extLst>
      <p:ext uri="{BB962C8B-B14F-4D97-AF65-F5344CB8AC3E}">
        <p14:creationId xmlns:p14="http://schemas.microsoft.com/office/powerpoint/2010/main" val="1471241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1" u="none" strike="noStrike" dirty="0">
                <a:solidFill>
                  <a:schemeClr val="tx1"/>
                </a:solidFill>
                <a:effectLst/>
                <a:latin typeface="+mn-lt"/>
              </a:rPr>
              <a:t>Please note - Prior knowledge of basic life cycle of bird/mammal/insect/amphibian required - you may wish to have the resources you used printed off for reference. </a:t>
            </a:r>
            <a:r>
              <a:rPr lang="en-GB" sz="1400" b="0" i="1" u="none" strike="noStrike" dirty="0">
                <a:solidFill>
                  <a:schemeClr val="tx1"/>
                </a:solidFill>
                <a:effectLst/>
                <a:latin typeface="+mn-lt"/>
                <a:ea typeface="+mn-ea"/>
              </a:rPr>
              <a:t>A</a:t>
            </a:r>
            <a:r>
              <a:rPr lang="en-GB" sz="1400" i="1" dirty="0">
                <a:solidFill>
                  <a:schemeClr val="tx1"/>
                </a:solidFill>
                <a:effectLst/>
                <a:latin typeface="+mn-lt"/>
                <a:ea typeface="Times New Roman" panose="02020603050405020304" pitchFamily="18" charset="0"/>
              </a:rPr>
              <a:t> popular subscription education website has some great life cycle resources!</a:t>
            </a:r>
            <a:endParaRPr lang="en-GB" sz="1400" b="1" i="1" u="none" strike="noStrike" dirty="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51</a:t>
            </a:fld>
            <a:endParaRPr lang="en-GB"/>
          </a:p>
        </p:txBody>
      </p:sp>
    </p:spTree>
    <p:extLst>
      <p:ext uri="{BB962C8B-B14F-4D97-AF65-F5344CB8AC3E}">
        <p14:creationId xmlns:p14="http://schemas.microsoft.com/office/powerpoint/2010/main" val="2941834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52</a:t>
            </a:fld>
            <a:endParaRPr lang="en-GB"/>
          </a:p>
        </p:txBody>
      </p:sp>
    </p:spTree>
    <p:extLst>
      <p:ext uri="{BB962C8B-B14F-4D97-AF65-F5344CB8AC3E}">
        <p14:creationId xmlns:p14="http://schemas.microsoft.com/office/powerpoint/2010/main" val="461841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54</a:t>
            </a:fld>
            <a:endParaRPr lang="en-GB"/>
          </a:p>
        </p:txBody>
      </p:sp>
    </p:spTree>
    <p:extLst>
      <p:ext uri="{BB962C8B-B14F-4D97-AF65-F5344CB8AC3E}">
        <p14:creationId xmlns:p14="http://schemas.microsoft.com/office/powerpoint/2010/main" val="1189461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1" u="sng" strike="noStrike" dirty="0">
                <a:solidFill>
                  <a:schemeClr val="tx1"/>
                </a:solidFill>
                <a:effectLst/>
                <a:latin typeface="+mn-lt"/>
              </a:rPr>
              <a:t>Resource notes</a:t>
            </a:r>
            <a:r>
              <a:rPr lang="en-GB" sz="1400" b="1" i="1" u="none" strike="noStrike" dirty="0">
                <a:solidFill>
                  <a:schemeClr val="tx1"/>
                </a:solidFill>
                <a:effectLst/>
                <a:latin typeface="+mn-lt"/>
              </a:rPr>
              <a:t>: </a:t>
            </a:r>
          </a:p>
          <a:p>
            <a:endParaRPr lang="en-GB" sz="1400" b="0" i="1" u="none" strike="noStrike" dirty="0">
              <a:solidFill>
                <a:schemeClr val="tx1"/>
              </a:solidFill>
              <a:effectLst/>
              <a:latin typeface="+mn-lt"/>
            </a:endParaRPr>
          </a:p>
          <a:p>
            <a:r>
              <a:rPr lang="en-GB" sz="1400" i="1" dirty="0">
                <a:solidFill>
                  <a:schemeClr val="tx1"/>
                </a:solidFill>
                <a:latin typeface="+mn-lt"/>
              </a:rPr>
              <a:t>A6 Paper sheets - </a:t>
            </a:r>
            <a:r>
              <a:rPr lang="en-GB" sz="1400" b="0" i="1" u="none" strike="noStrike" dirty="0">
                <a:solidFill>
                  <a:schemeClr val="tx1"/>
                </a:solidFill>
                <a:effectLst/>
                <a:latin typeface="+mn-lt"/>
              </a:rPr>
              <a:t>An easy way to make these is to cut A4 pieces of paper into four rectangles</a:t>
            </a:r>
            <a:endParaRPr lang="en-GB" sz="1400" i="1" dirty="0">
              <a:solidFill>
                <a:schemeClr val="tx1"/>
              </a:solidFill>
              <a:latin typeface="+mn-lt"/>
            </a:endParaRPr>
          </a:p>
          <a:p>
            <a:endParaRPr lang="en-GB" sz="1400" i="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solidFill>
                  <a:schemeClr val="tx1"/>
                </a:solidFill>
                <a:latin typeface="+mn-lt"/>
              </a:rPr>
              <a:t>Printing ink – Use block printing ink which is water based (you could substitute this for acrylic paint)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i="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solidFill>
                  <a:schemeClr val="tx1"/>
                </a:solidFill>
                <a:latin typeface="+mn-lt"/>
              </a:rPr>
              <a:t>Acetate Sheets - Used for OHP projectors. These will be your printing 'plates’ </a:t>
            </a:r>
            <a:r>
              <a:rPr lang="en-GB" sz="1400" i="1" dirty="0">
                <a:solidFill>
                  <a:srgbClr val="FF0000"/>
                </a:solidFill>
                <a:effectLst/>
                <a:latin typeface="+mn-lt"/>
                <a:ea typeface="Calibri" panose="020F0502020204030204" pitchFamily="34" charset="0"/>
                <a:cs typeface="Times New Roman" panose="02020603050405020304" pitchFamily="18" charset="0"/>
              </a:rPr>
              <a:t>You could use</a:t>
            </a:r>
            <a:r>
              <a:rPr lang="en-GB" sz="1400" i="1" dirty="0">
                <a:solidFill>
                  <a:srgbClr val="FF0000"/>
                </a:solidFill>
                <a:effectLst/>
                <a:latin typeface="+mn-lt"/>
                <a:ea typeface="Times New Roman" panose="02020603050405020304" pitchFamily="18" charset="0"/>
                <a:cs typeface="Times New Roman" panose="02020603050405020304" pitchFamily="18" charset="0"/>
              </a:rPr>
              <a:t> another flat surface to roll printing ink out on to, such as a Perspex sheet or a picture frame</a:t>
            </a:r>
            <a:endParaRPr lang="en-GB" sz="1400" i="1" dirty="0">
              <a:solidFill>
                <a:schemeClr val="tx1"/>
              </a:solidFill>
              <a:latin typeface="+mn-lt"/>
            </a:endParaRP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55</a:t>
            </a:fld>
            <a:endParaRPr lang="en-GB"/>
          </a:p>
        </p:txBody>
      </p:sp>
    </p:spTree>
    <p:extLst>
      <p:ext uri="{BB962C8B-B14F-4D97-AF65-F5344CB8AC3E}">
        <p14:creationId xmlns:p14="http://schemas.microsoft.com/office/powerpoint/2010/main" val="3691589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56</a:t>
            </a:fld>
            <a:endParaRPr lang="en-GB"/>
          </a:p>
        </p:txBody>
      </p:sp>
    </p:spTree>
    <p:extLst>
      <p:ext uri="{BB962C8B-B14F-4D97-AF65-F5344CB8AC3E}">
        <p14:creationId xmlns:p14="http://schemas.microsoft.com/office/powerpoint/2010/main" val="332968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10</a:t>
            </a:fld>
            <a:endParaRPr lang="en-GB"/>
          </a:p>
        </p:txBody>
      </p:sp>
    </p:spTree>
    <p:extLst>
      <p:ext uri="{BB962C8B-B14F-4D97-AF65-F5344CB8AC3E}">
        <p14:creationId xmlns:p14="http://schemas.microsoft.com/office/powerpoint/2010/main" val="27974238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57</a:t>
            </a:fld>
            <a:endParaRPr lang="en-GB"/>
          </a:p>
        </p:txBody>
      </p:sp>
    </p:spTree>
    <p:extLst>
      <p:ext uri="{BB962C8B-B14F-4D97-AF65-F5344CB8AC3E}">
        <p14:creationId xmlns:p14="http://schemas.microsoft.com/office/powerpoint/2010/main" val="645524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Calibri" panose="020F0502020204030204" pitchFamily="34" charset="0"/>
              </a:rPr>
              <a:t>Drawing the lifecycle can develop children’s observation and recording skills, and help them to notice the ways in which the animal changes. </a:t>
            </a: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400" dirty="0">
                <a:effectLst/>
                <a:latin typeface="Calibri" panose="020F0502020204030204" pitchFamily="34" charset="0"/>
                <a:ea typeface="Calibri" panose="020F0502020204030204" pitchFamily="34" charset="0"/>
                <a:cs typeface="Calibri" panose="020F0502020204030204" pitchFamily="34" charset="0"/>
              </a:rPr>
              <a:t>Children can be encouraged to try to notice the details of the animal. This can also lead to other science conversations about the physical attributes of animals – about camouflage, means of locomotion (do they hop, walk, fly or undulate?), and more.</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58</a:t>
            </a:fld>
            <a:endParaRPr lang="en-GB"/>
          </a:p>
        </p:txBody>
      </p:sp>
    </p:spTree>
    <p:extLst>
      <p:ext uri="{BB962C8B-B14F-4D97-AF65-F5344CB8AC3E}">
        <p14:creationId xmlns:p14="http://schemas.microsoft.com/office/powerpoint/2010/main" val="1230557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solidFill>
                  <a:schemeClr val="tx1"/>
                </a:solidFill>
                <a:latin typeface="+mn-lt"/>
              </a:rPr>
              <a:t>Notes to teacher: </a:t>
            </a:r>
            <a:r>
              <a:rPr lang="en-GB" sz="1400" b="0" i="0" u="none" strike="noStrike" dirty="0">
                <a:solidFill>
                  <a:schemeClr val="tx1"/>
                </a:solidFill>
                <a:effectLst/>
                <a:latin typeface="+mn-lt"/>
              </a:rPr>
              <a:t>Try to get the children to create monoprints which are roughly the size of a postcard or A6 piece of paper, in order to fit on the different pages of the zine booklet.</a:t>
            </a:r>
            <a:r>
              <a:rPr lang="en-GB" sz="1400" dirty="0">
                <a:solidFill>
                  <a:schemeClr val="tx1"/>
                </a:solidFill>
                <a:latin typeface="+mn-lt"/>
              </a:rPr>
              <a:t> </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59</a:t>
            </a:fld>
            <a:endParaRPr lang="en-GB"/>
          </a:p>
        </p:txBody>
      </p:sp>
    </p:spTree>
    <p:extLst>
      <p:ext uri="{BB962C8B-B14F-4D97-AF65-F5344CB8AC3E}">
        <p14:creationId xmlns:p14="http://schemas.microsoft.com/office/powerpoint/2010/main" val="3034699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1" u="sng" strike="noStrike" dirty="0">
                <a:solidFill>
                  <a:schemeClr val="tx1"/>
                </a:solidFill>
                <a:effectLst/>
                <a:latin typeface="+mn-lt"/>
              </a:rPr>
              <a:t>PROMPTS FOR CREATIVE THINKING</a:t>
            </a:r>
          </a:p>
          <a:p>
            <a:pPr marL="171450" indent="-171450">
              <a:buFont typeface="Arial" panose="020B0604020202020204" pitchFamily="34" charset="0"/>
              <a:buChar char="•"/>
            </a:pPr>
            <a:r>
              <a:rPr lang="en-GB" sz="1400" dirty="0">
                <a:solidFill>
                  <a:schemeClr val="tx1"/>
                </a:solidFill>
                <a:effectLst/>
                <a:latin typeface="+mn-lt"/>
                <a:ea typeface="Calibri" panose="020F0502020204030204" pitchFamily="34" charset="0"/>
              </a:rPr>
              <a:t>Before they create their print, students might like to look at examples – there are some examples of print artists on the last slide of this section. Do any of these inspire them? What it is about these designs that they like? How do they think the artist might have made these? Can they check this through research? </a:t>
            </a:r>
            <a:endParaRPr lang="en-GB" sz="1400" b="0" i="1" u="none" strike="noStrike" dirty="0">
              <a:solidFill>
                <a:schemeClr val="tx1"/>
              </a:solidFill>
              <a:effectLst/>
              <a:latin typeface="+mn-lt"/>
            </a:endParaRPr>
          </a:p>
          <a:p>
            <a:pPr marL="171450" indent="-171450">
              <a:buFont typeface="Arial" panose="020B0604020202020204" pitchFamily="34" charset="0"/>
              <a:buChar char="•"/>
            </a:pPr>
            <a:r>
              <a:rPr lang="en-GB" sz="1400" b="0" i="0" u="none" strike="noStrike" dirty="0">
                <a:solidFill>
                  <a:schemeClr val="tx1"/>
                </a:solidFill>
                <a:effectLst/>
                <a:latin typeface="+mn-lt"/>
              </a:rPr>
              <a:t>Students can reflect on the outcome of their print - is there anything they would do differently next time? More / less ink, different pencil pressure, a more simple / more complex design? They can try this when creating the print for the next stage.</a:t>
            </a:r>
            <a:r>
              <a:rPr lang="en-GB" sz="1400" dirty="0">
                <a:solidFill>
                  <a:schemeClr val="tx1"/>
                </a:solidFill>
                <a:latin typeface="+mn-lt"/>
              </a:rPr>
              <a:t> </a:t>
            </a:r>
          </a:p>
        </p:txBody>
      </p:sp>
      <p:sp>
        <p:nvSpPr>
          <p:cNvPr id="4" name="Slide Number Placeholder 3"/>
          <p:cNvSpPr>
            <a:spLocks noGrp="1"/>
          </p:cNvSpPr>
          <p:nvPr>
            <p:ph type="sldNum" sz="quarter" idx="5"/>
          </p:nvPr>
        </p:nvSpPr>
        <p:spPr/>
        <p:txBody>
          <a:bodyPr/>
          <a:lstStyle/>
          <a:p>
            <a:fld id="{9CE8A702-439D-4510-81CC-F329F08A88D8}" type="slidenum">
              <a:rPr lang="en-GB" smtClean="0"/>
              <a:t>60</a:t>
            </a:fld>
            <a:endParaRPr lang="en-GB"/>
          </a:p>
        </p:txBody>
      </p:sp>
    </p:spTree>
    <p:extLst>
      <p:ext uri="{BB962C8B-B14F-4D97-AF65-F5344CB8AC3E}">
        <p14:creationId xmlns:p14="http://schemas.microsoft.com/office/powerpoint/2010/main" val="2424816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u="none" strike="noStrike" dirty="0">
                <a:solidFill>
                  <a:schemeClr val="tx1"/>
                </a:solidFill>
                <a:effectLst/>
                <a:latin typeface="+mn-lt"/>
              </a:rPr>
              <a:t>Possible Extension: </a:t>
            </a:r>
          </a:p>
          <a:p>
            <a:r>
              <a:rPr lang="en-GB" sz="1400" b="0" i="0" u="none" strike="noStrike" dirty="0">
                <a:solidFill>
                  <a:schemeClr val="tx1"/>
                </a:solidFill>
                <a:effectLst/>
                <a:latin typeface="+mn-lt"/>
              </a:rPr>
              <a:t>When making their lifecycle zine, you could get children to include a page comparing the chosen animal class with another (maybe even including their Venn diagram).</a:t>
            </a:r>
            <a:r>
              <a:rPr lang="en-GB" sz="1400" dirty="0">
                <a:solidFill>
                  <a:schemeClr val="tx1"/>
                </a:solidFill>
                <a:latin typeface="+mn-lt"/>
              </a:rPr>
              <a:t> </a:t>
            </a:r>
          </a:p>
        </p:txBody>
      </p:sp>
      <p:sp>
        <p:nvSpPr>
          <p:cNvPr id="4" name="Slide Number Placeholder 3"/>
          <p:cNvSpPr>
            <a:spLocks noGrp="1"/>
          </p:cNvSpPr>
          <p:nvPr>
            <p:ph type="sldNum" sz="quarter" idx="5"/>
          </p:nvPr>
        </p:nvSpPr>
        <p:spPr/>
        <p:txBody>
          <a:bodyPr/>
          <a:lstStyle/>
          <a:p>
            <a:fld id="{9CE8A702-439D-4510-81CC-F329F08A88D8}" type="slidenum">
              <a:rPr lang="en-GB" smtClean="0"/>
              <a:t>61</a:t>
            </a:fld>
            <a:endParaRPr lang="en-GB"/>
          </a:p>
        </p:txBody>
      </p:sp>
    </p:spTree>
    <p:extLst>
      <p:ext uri="{BB962C8B-B14F-4D97-AF65-F5344CB8AC3E}">
        <p14:creationId xmlns:p14="http://schemas.microsoft.com/office/powerpoint/2010/main" val="512687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b="0" i="0" u="none" strike="noStrike">
              <a:solidFill>
                <a:srgbClr val="000000"/>
              </a:solidFill>
              <a:effectLst/>
              <a:latin typeface="Arial" panose="020B0604020202020204" pitchFamily="34" charset="0"/>
            </a:endParaRPr>
          </a:p>
          <a:p>
            <a:endParaRPr lang="en-GB" sz="2800" b="0" i="0" u="none" strike="noStrike">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62</a:t>
            </a:fld>
            <a:endParaRPr lang="en-GB"/>
          </a:p>
        </p:txBody>
      </p:sp>
    </p:spTree>
    <p:extLst>
      <p:ext uri="{BB962C8B-B14F-4D97-AF65-F5344CB8AC3E}">
        <p14:creationId xmlns:p14="http://schemas.microsoft.com/office/powerpoint/2010/main" val="17201284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Recognise that living things have changed over time and that fossils provide information about living things that inhabited the Earth millions of years ago</a:t>
            </a:r>
            <a:r>
              <a:rPr lang="en-GB" sz="1400" dirty="0">
                <a:solidFill>
                  <a:schemeClr val="tx1"/>
                </a:solidFill>
                <a:latin typeface="+mn-lt"/>
              </a:rPr>
              <a:t> </a:t>
            </a:r>
          </a:p>
          <a:p>
            <a:endParaRPr lang="en-GB" sz="1400" dirty="0">
              <a:solidFill>
                <a:schemeClr val="tx1"/>
              </a:solidFill>
              <a:latin typeface="+mn-lt"/>
            </a:endParaRPr>
          </a:p>
          <a:p>
            <a:r>
              <a:rPr lang="en-GB" sz="1400" b="0" i="0" u="sng" strike="noStrike" dirty="0">
                <a:solidFill>
                  <a:schemeClr val="tx1"/>
                </a:solidFill>
                <a:effectLst/>
                <a:latin typeface="+mn-lt"/>
              </a:rPr>
              <a:t>Curriculum Links</a:t>
            </a:r>
            <a:r>
              <a:rPr lang="en-GB" sz="1400" b="0" i="0" u="none" strike="noStrike" dirty="0">
                <a:solidFill>
                  <a:schemeClr val="tx1"/>
                </a:solidFill>
                <a:effectLst/>
                <a:latin typeface="+mn-lt"/>
              </a:rPr>
              <a:t>: Practical scientific methods, processes and skills: recording data and results of increasing complexity using scientific diagrams and labels, classification keys, tables, scatter graphs, bar and line graphs. </a:t>
            </a:r>
          </a:p>
          <a:p>
            <a:endParaRPr lang="en-GB" sz="1400" b="0" i="0" u="none" strike="noStrike" dirty="0">
              <a:solidFill>
                <a:schemeClr val="tx1"/>
              </a:solidFill>
              <a:effectLst/>
              <a:latin typeface="+mn-lt"/>
            </a:endParaRPr>
          </a:p>
          <a:p>
            <a:r>
              <a:rPr lang="en-GB" sz="1400" b="0" i="0" u="none" strike="noStrike" dirty="0">
                <a:solidFill>
                  <a:schemeClr val="tx1"/>
                </a:solidFill>
                <a:effectLst/>
                <a:latin typeface="+mn-lt"/>
              </a:rPr>
              <a:t>Non statutory - They should use and develop keys and other information records to identify, classify and describe living things and materials, and identify patterns that might be found in the natural environment.</a:t>
            </a:r>
            <a:r>
              <a:rPr lang="en-GB" sz="1400" dirty="0">
                <a:solidFill>
                  <a:schemeClr val="tx1"/>
                </a:solidFill>
                <a:latin typeface="+mn-lt"/>
              </a:rPr>
              <a:t> </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63</a:t>
            </a:fld>
            <a:endParaRPr lang="en-GB"/>
          </a:p>
        </p:txBody>
      </p:sp>
    </p:spTree>
    <p:extLst>
      <p:ext uri="{BB962C8B-B14F-4D97-AF65-F5344CB8AC3E}">
        <p14:creationId xmlns:p14="http://schemas.microsoft.com/office/powerpoint/2010/main" val="2349408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u="sng" strike="noStrike" dirty="0">
                <a:solidFill>
                  <a:schemeClr val="tx1"/>
                </a:solidFill>
                <a:effectLst/>
                <a:latin typeface="+mn-lt"/>
              </a:rPr>
              <a:t>Resources note</a:t>
            </a:r>
            <a:r>
              <a:rPr lang="en-GB" sz="1400" b="1" i="0" u="none" strike="noStrike" dirty="0">
                <a:solidFill>
                  <a:schemeClr val="tx1"/>
                </a:solidFill>
                <a:effectLst/>
                <a:latin typeface="+mn-lt"/>
              </a:rPr>
              <a:t>:  </a:t>
            </a:r>
          </a:p>
          <a:p>
            <a:r>
              <a:rPr lang="en-GB" sz="1400" b="0" i="0" u="none" strike="noStrike" dirty="0">
                <a:solidFill>
                  <a:schemeClr val="tx1"/>
                </a:solidFill>
                <a:effectLst/>
                <a:latin typeface="+mn-lt"/>
              </a:rPr>
              <a:t>We suggest the following search terms: horse fossil record, whale fossil record, flat fish fossil record, fern fossil record.</a:t>
            </a:r>
            <a:r>
              <a:rPr lang="en-GB" sz="1400" dirty="0">
                <a:solidFill>
                  <a:schemeClr val="tx1"/>
                </a:solidFill>
                <a:latin typeface="+mn-lt"/>
              </a:rPr>
              <a:t> </a:t>
            </a:r>
          </a:p>
          <a:p>
            <a:endParaRPr lang="en-GB" sz="2800" dirty="0"/>
          </a:p>
          <a:p>
            <a:endParaRPr lang="en-GB" sz="1800" b="1" i="0" u="sng" strike="noStrike" dirty="0">
              <a:solidFill>
                <a:srgbClr val="000000"/>
              </a:solidFill>
              <a:effectLst/>
              <a:latin typeface="Arial" panose="020B0604020202020204" pitchFamily="34" charset="0"/>
            </a:endParaRPr>
          </a:p>
          <a:p>
            <a:endParaRPr lang="en-GB" sz="1800" b="1"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64</a:t>
            </a:fld>
            <a:endParaRPr lang="en-GB"/>
          </a:p>
        </p:txBody>
      </p:sp>
    </p:spTree>
    <p:extLst>
      <p:ext uri="{BB962C8B-B14F-4D97-AF65-F5344CB8AC3E}">
        <p14:creationId xmlns:p14="http://schemas.microsoft.com/office/powerpoint/2010/main" val="3642713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u="sng" dirty="0">
                <a:solidFill>
                  <a:schemeClr val="tx1"/>
                </a:solidFill>
                <a:latin typeface="+mn-lt"/>
              </a:rPr>
              <a:t>PROMPTS FOR CREATIVE THINKING</a:t>
            </a:r>
          </a:p>
          <a:p>
            <a:pPr marL="171450" indent="-171450">
              <a:buFont typeface="Arial" panose="020B0604020202020204" pitchFamily="34" charset="0"/>
              <a:buChar char="•"/>
            </a:pPr>
            <a:r>
              <a:rPr lang="en-GB" sz="1400" dirty="0">
                <a:solidFill>
                  <a:schemeClr val="tx1"/>
                </a:solidFill>
                <a:effectLst/>
                <a:latin typeface="+mn-lt"/>
                <a:ea typeface="Calibri" panose="020F0502020204030204" pitchFamily="34" charset="0"/>
              </a:rPr>
              <a:t>Encourage students to consider different possibilities and make their own judgements and connections in order to order the images and draw conclusions about the way that the organism has changed over time. They can use their own knowledge of what the organism looks like today to inform this process.</a:t>
            </a:r>
          </a:p>
          <a:p>
            <a:pPr marL="171450" indent="-171450">
              <a:buFont typeface="Arial" panose="020B0604020202020204" pitchFamily="34" charset="0"/>
              <a:buChar char="•"/>
            </a:pPr>
            <a:r>
              <a:rPr lang="en-GB" sz="1400" b="0" i="0" u="none" strike="noStrike" dirty="0">
                <a:solidFill>
                  <a:schemeClr val="tx1"/>
                </a:solidFill>
                <a:effectLst/>
                <a:latin typeface="+mn-lt"/>
              </a:rPr>
              <a:t>Students can refer to reference materials to check their answers - were their assumptions correct? Was there anything that surprised them?</a:t>
            </a:r>
            <a:r>
              <a:rPr lang="en-GB" sz="1400" dirty="0">
                <a:solidFill>
                  <a:schemeClr val="tx1"/>
                </a:solidFill>
                <a:latin typeface="+mn-lt"/>
              </a:rPr>
              <a:t> </a:t>
            </a:r>
          </a:p>
        </p:txBody>
      </p:sp>
      <p:sp>
        <p:nvSpPr>
          <p:cNvPr id="4" name="Slide Number Placeholder 3"/>
          <p:cNvSpPr>
            <a:spLocks noGrp="1"/>
          </p:cNvSpPr>
          <p:nvPr>
            <p:ph type="sldNum" sz="quarter" idx="5"/>
          </p:nvPr>
        </p:nvSpPr>
        <p:spPr/>
        <p:txBody>
          <a:bodyPr/>
          <a:lstStyle/>
          <a:p>
            <a:fld id="{9CE8A702-439D-4510-81CC-F329F08A88D8}" type="slidenum">
              <a:rPr lang="en-GB" smtClean="0"/>
              <a:t>65</a:t>
            </a:fld>
            <a:endParaRPr lang="en-GB"/>
          </a:p>
        </p:txBody>
      </p:sp>
    </p:spTree>
    <p:extLst>
      <p:ext uri="{BB962C8B-B14F-4D97-AF65-F5344CB8AC3E}">
        <p14:creationId xmlns:p14="http://schemas.microsoft.com/office/powerpoint/2010/main" val="2901977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66</a:t>
            </a:fld>
            <a:endParaRPr lang="en-GB"/>
          </a:p>
        </p:txBody>
      </p:sp>
    </p:spTree>
    <p:extLst>
      <p:ext uri="{BB962C8B-B14F-4D97-AF65-F5344CB8AC3E}">
        <p14:creationId xmlns:p14="http://schemas.microsoft.com/office/powerpoint/2010/main" val="256234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400" b="0" i="1" u="sng" strike="noStrike" dirty="0">
                <a:solidFill>
                  <a:schemeClr val="tx1"/>
                </a:solidFill>
                <a:effectLst/>
                <a:latin typeface="+mn-lt"/>
              </a:rPr>
              <a:t>PROMPTS FOR CREATIVE THINKING: </a:t>
            </a:r>
          </a:p>
          <a:p>
            <a:pPr marL="285750" indent="-285750">
              <a:buFont typeface="Arial" panose="020B0604020202020204" pitchFamily="34" charset="0"/>
              <a:buChar char="•"/>
            </a:pPr>
            <a:r>
              <a:rPr lang="en-GB" sz="1400" b="0" i="0" u="none" strike="noStrike" dirty="0">
                <a:solidFill>
                  <a:schemeClr val="tx1"/>
                </a:solidFill>
                <a:effectLst/>
                <a:latin typeface="+mn-lt"/>
              </a:rPr>
              <a:t>Students could be asked to think about which sense they will need to use to be able to sort by the different categories: e.g. which sense to identify colour? Which sense to identify weight? </a:t>
            </a:r>
            <a:r>
              <a:rPr lang="en-GB" sz="1400" dirty="0">
                <a:solidFill>
                  <a:schemeClr val="tx1"/>
                </a:solidFill>
                <a:effectLst/>
                <a:latin typeface="+mn-lt"/>
                <a:ea typeface="Calibri" panose="020F0502020204030204" pitchFamily="34" charset="0"/>
              </a:rPr>
              <a:t>How could they use their other senses to create new and unusual criteria, and make different connections (e.g. using hearing to order objects according to which makes the most </a:t>
            </a:r>
            <a:r>
              <a:rPr lang="en-GB" sz="1400" dirty="0" err="1">
                <a:solidFill>
                  <a:schemeClr val="tx1"/>
                </a:solidFill>
                <a:effectLst/>
                <a:latin typeface="+mn-lt"/>
                <a:ea typeface="Calibri" panose="020F0502020204030204" pitchFamily="34" charset="0"/>
              </a:rPr>
              <a:t>rustly</a:t>
            </a:r>
            <a:r>
              <a:rPr lang="en-GB" sz="1400" dirty="0">
                <a:solidFill>
                  <a:schemeClr val="tx1"/>
                </a:solidFill>
                <a:effectLst/>
                <a:latin typeface="+mn-lt"/>
                <a:ea typeface="Calibri" panose="020F0502020204030204" pitchFamily="34" charset="0"/>
              </a:rPr>
              <a:t> noise).</a:t>
            </a:r>
            <a:endParaRPr lang="en-GB" sz="1400" dirty="0">
              <a:solidFill>
                <a:schemeClr val="tx1"/>
              </a:solidFill>
              <a:latin typeface="+mn-lt"/>
            </a:endParaRPr>
          </a:p>
          <a:p>
            <a:pPr marL="285750" indent="-285750">
              <a:buFont typeface="Arial" panose="020B0604020202020204" pitchFamily="34" charset="0"/>
              <a:buChar char="•"/>
            </a:pPr>
            <a:r>
              <a:rPr lang="en-GB" sz="1400" b="0" i="0" u="none" strike="noStrike" dirty="0">
                <a:solidFill>
                  <a:schemeClr val="tx1"/>
                </a:solidFill>
                <a:effectLst/>
                <a:latin typeface="+mn-lt"/>
              </a:rPr>
              <a:t>Can students predict which will be the heaviest, or have the roughest texture just by looking? Or can they decide if statements from the teacher are true or false? e.g. - "this is the heaviest object". Then ask them to check these assumptions through further exploration. Was there anything that was surprising?</a:t>
            </a:r>
            <a:r>
              <a:rPr lang="en-GB" sz="1400" dirty="0"/>
              <a:t> </a:t>
            </a:r>
            <a:endParaRPr lang="en-GB" sz="1400" dirty="0">
              <a:solidFill>
                <a:schemeClr val="tx1"/>
              </a:solidFill>
              <a:latin typeface="+mn-lt"/>
              <a:cs typeface="Calibri"/>
            </a:endParaRP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11</a:t>
            </a:fld>
            <a:endParaRPr lang="en-GB"/>
          </a:p>
        </p:txBody>
      </p:sp>
    </p:spTree>
    <p:extLst>
      <p:ext uri="{BB962C8B-B14F-4D97-AF65-F5344CB8AC3E}">
        <p14:creationId xmlns:p14="http://schemas.microsoft.com/office/powerpoint/2010/main" val="1814324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67</a:t>
            </a:fld>
            <a:endParaRPr lang="en-GB"/>
          </a:p>
        </p:txBody>
      </p:sp>
    </p:spTree>
    <p:extLst>
      <p:ext uri="{BB962C8B-B14F-4D97-AF65-F5344CB8AC3E}">
        <p14:creationId xmlns:p14="http://schemas.microsoft.com/office/powerpoint/2010/main" val="30844743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sng" strike="noStrike" dirty="0">
                <a:solidFill>
                  <a:schemeClr val="tx1"/>
                </a:solidFill>
                <a:effectLst/>
                <a:latin typeface="+mn-lt"/>
              </a:rPr>
              <a:t>PROMPTS FOR CREATIVE THINKING</a:t>
            </a:r>
          </a:p>
          <a:p>
            <a:r>
              <a:rPr lang="en-GB" sz="1400" b="0" i="0" u="none" strike="noStrike" dirty="0">
                <a:solidFill>
                  <a:schemeClr val="tx1"/>
                </a:solidFill>
                <a:effectLst/>
                <a:latin typeface="+mn-lt"/>
              </a:rPr>
              <a:t>Are there any examples of wallpaper / printing that inspire them? T</a:t>
            </a:r>
            <a:r>
              <a:rPr lang="en-GB" sz="1400" dirty="0">
                <a:solidFill>
                  <a:schemeClr val="tx1"/>
                </a:solidFill>
                <a:effectLst/>
                <a:latin typeface="+mn-lt"/>
                <a:ea typeface="Calibri" panose="020F0502020204030204" pitchFamily="34" charset="0"/>
              </a:rPr>
              <a:t>here are some examples of artists in the final slide of this section</a:t>
            </a:r>
            <a:r>
              <a:rPr lang="en-GB" sz="1400" b="0" i="0" u="none" strike="noStrike" dirty="0">
                <a:solidFill>
                  <a:schemeClr val="tx1"/>
                </a:solidFill>
                <a:effectLst/>
                <a:latin typeface="+mn-lt"/>
                <a:ea typeface="Calibri" panose="020F0502020204030204" pitchFamily="34" charset="0"/>
              </a:rPr>
              <a:t>.</a:t>
            </a:r>
            <a:r>
              <a:rPr lang="en-GB" sz="1400" b="0" i="0" u="none" strike="noStrike" dirty="0">
                <a:solidFill>
                  <a:schemeClr val="tx1"/>
                </a:solidFill>
                <a:effectLst/>
                <a:latin typeface="+mn-lt"/>
              </a:rPr>
              <a:t> What is it about these designs that they like? How do they think the artist might have made these? Are there any reference sources they can use to check their assumptions?</a:t>
            </a:r>
            <a:r>
              <a:rPr lang="en-GB" sz="1400" dirty="0">
                <a:solidFill>
                  <a:schemeClr val="tx1"/>
                </a:solidFill>
                <a:latin typeface="+mn-lt"/>
              </a:rPr>
              <a:t> </a:t>
            </a:r>
          </a:p>
        </p:txBody>
      </p:sp>
      <p:sp>
        <p:nvSpPr>
          <p:cNvPr id="4" name="Slide Number Placeholder 3"/>
          <p:cNvSpPr>
            <a:spLocks noGrp="1"/>
          </p:cNvSpPr>
          <p:nvPr>
            <p:ph type="sldNum" sz="quarter" idx="5"/>
          </p:nvPr>
        </p:nvSpPr>
        <p:spPr/>
        <p:txBody>
          <a:bodyPr/>
          <a:lstStyle/>
          <a:p>
            <a:fld id="{9CE8A702-439D-4510-81CC-F329F08A88D8}" type="slidenum">
              <a:rPr lang="en-GB" smtClean="0"/>
              <a:t>68</a:t>
            </a:fld>
            <a:endParaRPr lang="en-GB"/>
          </a:p>
        </p:txBody>
      </p:sp>
    </p:spTree>
    <p:extLst>
      <p:ext uri="{BB962C8B-B14F-4D97-AF65-F5344CB8AC3E}">
        <p14:creationId xmlns:p14="http://schemas.microsoft.com/office/powerpoint/2010/main" val="42533440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1" u="sng" strike="noStrike" dirty="0">
                <a:solidFill>
                  <a:schemeClr val="tx1"/>
                </a:solidFill>
                <a:effectLst/>
                <a:latin typeface="+mn-lt"/>
              </a:rPr>
              <a:t>PROMPTS FOR CREATIVE THINKING</a:t>
            </a:r>
          </a:p>
          <a:p>
            <a:r>
              <a:rPr lang="en-GB" sz="1400" b="0" i="0" u="none" strike="noStrike" dirty="0">
                <a:solidFill>
                  <a:schemeClr val="tx1"/>
                </a:solidFill>
                <a:effectLst/>
                <a:latin typeface="+mn-lt"/>
              </a:rPr>
              <a:t>Students can reflect on the outcome of their print - is there anything they would do differently next time? More / less ink, different pencil pressure, a more simple / more complex design? They can try this when creating the print for the next stage.</a:t>
            </a:r>
            <a:r>
              <a:rPr lang="en-GB" sz="1400" dirty="0">
                <a:solidFill>
                  <a:schemeClr val="tx1"/>
                </a:solidFill>
                <a:latin typeface="+mn-lt"/>
              </a:rPr>
              <a:t> </a:t>
            </a:r>
            <a:r>
              <a:rPr lang="en-GB" sz="1400" b="0" i="0" u="none" strike="noStrike" dirty="0">
                <a:solidFill>
                  <a:schemeClr val="tx1"/>
                </a:solidFill>
                <a:effectLst/>
                <a:latin typeface="+mn-lt"/>
              </a:rPr>
              <a:t> </a:t>
            </a:r>
            <a:r>
              <a:rPr lang="en-GB" sz="1400" dirty="0">
                <a:solidFill>
                  <a:schemeClr val="tx1"/>
                </a:solidFill>
                <a:latin typeface="+mn-lt"/>
              </a:rPr>
              <a:t> </a:t>
            </a:r>
          </a:p>
          <a:p>
            <a:endParaRPr lang="en-GB" sz="1400" b="0" i="0" u="none" strike="noStrike" dirty="0">
              <a:solidFill>
                <a:schemeClr val="tx1"/>
              </a:solidFill>
              <a:effectLst/>
              <a:latin typeface="+mn-lt"/>
            </a:endParaRPr>
          </a:p>
          <a:p>
            <a:r>
              <a:rPr lang="en-GB" sz="1400" b="1" i="0" u="none" strike="noStrike" dirty="0">
                <a:solidFill>
                  <a:schemeClr val="tx1"/>
                </a:solidFill>
                <a:effectLst/>
                <a:latin typeface="+mn-lt"/>
              </a:rPr>
              <a:t>Possible Extension: </a:t>
            </a:r>
          </a:p>
          <a:p>
            <a:r>
              <a:rPr lang="en-GB" sz="1400" b="0" i="0" u="none" strike="noStrike" dirty="0">
                <a:solidFill>
                  <a:schemeClr val="tx1"/>
                </a:solidFill>
                <a:effectLst/>
                <a:latin typeface="+mn-lt"/>
              </a:rPr>
              <a:t>Work with your class to 'curate' or organise an exhibition, </a:t>
            </a:r>
            <a:r>
              <a:rPr lang="en-GB" sz="1400" i="0" dirty="0">
                <a:solidFill>
                  <a:schemeClr val="tx1"/>
                </a:solidFill>
                <a:effectLst/>
                <a:latin typeface="+mn-lt"/>
                <a:ea typeface="Calibri" panose="020F0502020204030204" pitchFamily="34" charset="0"/>
              </a:rPr>
              <a:t>you could classify artworks by the category (</a:t>
            </a:r>
            <a:r>
              <a:rPr lang="en-GB" sz="1400" i="0" dirty="0" err="1">
                <a:solidFill>
                  <a:schemeClr val="tx1"/>
                </a:solidFill>
                <a:effectLst/>
                <a:latin typeface="+mn-lt"/>
                <a:ea typeface="Calibri" panose="020F0502020204030204" pitchFamily="34" charset="0"/>
              </a:rPr>
              <a:t>e.g</a:t>
            </a:r>
            <a:r>
              <a:rPr lang="en-GB" sz="1400" i="0" dirty="0">
                <a:solidFill>
                  <a:schemeClr val="tx1"/>
                </a:solidFill>
                <a:effectLst/>
                <a:latin typeface="+mn-lt"/>
                <a:ea typeface="Calibri" panose="020F0502020204030204" pitchFamily="34" charset="0"/>
              </a:rPr>
              <a:t> mammal, amphibians, reptiles, birds or plants) or by different artistic styles or approaches.'</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69</a:t>
            </a:fld>
            <a:endParaRPr lang="en-GB"/>
          </a:p>
        </p:txBody>
      </p:sp>
    </p:spTree>
    <p:extLst>
      <p:ext uri="{BB962C8B-B14F-4D97-AF65-F5344CB8AC3E}">
        <p14:creationId xmlns:p14="http://schemas.microsoft.com/office/powerpoint/2010/main" val="40335760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b="0" i="0" u="none" strike="noStrike" dirty="0">
              <a:solidFill>
                <a:srgbClr val="000000"/>
              </a:solidFill>
              <a:effectLst/>
              <a:latin typeface="Arial" panose="020B0604020202020204" pitchFamily="34" charset="0"/>
            </a:endParaRPr>
          </a:p>
          <a:p>
            <a:endParaRPr lang="en-GB" sz="2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70</a:t>
            </a:fld>
            <a:endParaRPr lang="en-GB"/>
          </a:p>
        </p:txBody>
      </p:sp>
    </p:spTree>
    <p:extLst>
      <p:ext uri="{BB962C8B-B14F-4D97-AF65-F5344CB8AC3E}">
        <p14:creationId xmlns:p14="http://schemas.microsoft.com/office/powerpoint/2010/main" val="25328474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71</a:t>
            </a:fld>
            <a:endParaRPr lang="en-GB"/>
          </a:p>
        </p:txBody>
      </p:sp>
    </p:spTree>
    <p:extLst>
      <p:ext uri="{BB962C8B-B14F-4D97-AF65-F5344CB8AC3E}">
        <p14:creationId xmlns:p14="http://schemas.microsoft.com/office/powerpoint/2010/main" val="3497333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72</a:t>
            </a:fld>
            <a:endParaRPr lang="en-GB"/>
          </a:p>
        </p:txBody>
      </p:sp>
    </p:spTree>
    <p:extLst>
      <p:ext uri="{BB962C8B-B14F-4D97-AF65-F5344CB8AC3E}">
        <p14:creationId xmlns:p14="http://schemas.microsoft.com/office/powerpoint/2010/main" val="389974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0" i="0" u="none" strike="noStrike" dirty="0">
                <a:solidFill>
                  <a:schemeClr val="tx1"/>
                </a:solidFill>
                <a:effectLst/>
                <a:latin typeface="+mn-lt"/>
              </a:rPr>
              <a:t>Using the natural materials from your classification activity, take a series of close up photographs of your objects exploring different textures and sizes. </a:t>
            </a:r>
          </a:p>
          <a:p>
            <a:pPr marL="0" indent="0">
              <a:buNone/>
            </a:pPr>
            <a:r>
              <a:rPr lang="en-GB" sz="1400" b="0" i="0" u="none" strike="noStrike" dirty="0">
                <a:solidFill>
                  <a:schemeClr val="tx1"/>
                </a:solidFill>
                <a:effectLst/>
                <a:latin typeface="+mn-lt"/>
              </a:rPr>
              <a:t>These photographs can then be use to discuss different textures and qualities of your natural objects as part of retrieval practice. </a:t>
            </a:r>
          </a:p>
          <a:p>
            <a:pPr marL="0" indent="0">
              <a:buNone/>
            </a:pPr>
            <a:endParaRPr lang="en-GB" sz="1400" b="0" i="0" u="none" strike="noStrike" dirty="0">
              <a:solidFill>
                <a:schemeClr val="tx1"/>
              </a:solidFill>
              <a:effectLst/>
              <a:latin typeface="+mn-lt"/>
            </a:endParaRPr>
          </a:p>
          <a:p>
            <a:pPr marL="0" indent="0">
              <a:buNone/>
            </a:pPr>
            <a:r>
              <a:rPr lang="en-GB" sz="1400" b="0" i="0" u="none" strike="noStrike" dirty="0">
                <a:solidFill>
                  <a:schemeClr val="tx1"/>
                </a:solidFill>
                <a:effectLst/>
                <a:latin typeface="+mn-lt"/>
              </a:rPr>
              <a:t>Or alternatively use these images to put up a mini exhibition! </a:t>
            </a:r>
            <a:endParaRPr lang="en-GB" sz="1400" dirty="0">
              <a:solidFill>
                <a:schemeClr val="tx1"/>
              </a:solidFill>
              <a:latin typeface="+mn-lt"/>
            </a:endParaRPr>
          </a:p>
          <a:p>
            <a:endParaRPr lang="en-GB" sz="14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dirty="0">
                <a:solidFill>
                  <a:schemeClr val="tx1"/>
                </a:solidFill>
                <a:effectLst/>
                <a:latin typeface="+mn-lt"/>
              </a:rPr>
              <a:t>Optional Extra: </a:t>
            </a:r>
            <a:r>
              <a:rPr lang="en-GB" sz="1400" b="0" i="0" u="none" strike="noStrike" dirty="0">
                <a:solidFill>
                  <a:schemeClr val="tx1"/>
                </a:solidFill>
                <a:effectLst/>
                <a:latin typeface="+mn-lt"/>
              </a:rPr>
              <a:t>Laminate your pictures or stick them onto magnetic backing to make magnets.</a:t>
            </a:r>
            <a:r>
              <a:rPr lang="en-GB" sz="1400" dirty="0">
                <a:solidFill>
                  <a:schemeClr val="tx1"/>
                </a:solidFill>
                <a:latin typeface="+mn-lt"/>
              </a:rPr>
              <a:t> </a:t>
            </a:r>
          </a:p>
          <a:p>
            <a:endParaRPr lang="en-GB" dirty="0"/>
          </a:p>
        </p:txBody>
      </p:sp>
      <p:sp>
        <p:nvSpPr>
          <p:cNvPr id="4" name="Slide Number Placeholder 3"/>
          <p:cNvSpPr>
            <a:spLocks noGrp="1"/>
          </p:cNvSpPr>
          <p:nvPr>
            <p:ph type="sldNum" sz="quarter" idx="5"/>
          </p:nvPr>
        </p:nvSpPr>
        <p:spPr/>
        <p:txBody>
          <a:bodyPr/>
          <a:lstStyle/>
          <a:p>
            <a:fld id="{9CE8A702-439D-4510-81CC-F329F08A88D8}" type="slidenum">
              <a:rPr lang="en-GB" smtClean="0"/>
              <a:t>12</a:t>
            </a:fld>
            <a:endParaRPr lang="en-GB"/>
          </a:p>
        </p:txBody>
      </p:sp>
    </p:spTree>
    <p:extLst>
      <p:ext uri="{BB962C8B-B14F-4D97-AF65-F5344CB8AC3E}">
        <p14:creationId xmlns:p14="http://schemas.microsoft.com/office/powerpoint/2010/main" val="255448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400" dirty="0">
                <a:solidFill>
                  <a:schemeClr val="tx1"/>
                </a:solidFill>
                <a:latin typeface="+mn-lt"/>
              </a:rPr>
              <a:t>Where possible try to support the children to take the photographs, thinking about photography as a form of art making.</a:t>
            </a:r>
          </a:p>
          <a:p>
            <a:pPr marL="285750" indent="-285750">
              <a:buFont typeface="Arial" panose="020B0604020202020204" pitchFamily="34" charset="0"/>
              <a:buChar char="•"/>
            </a:pPr>
            <a:r>
              <a:rPr lang="en-GB" sz="1400" b="0" i="0" u="none" strike="noStrike" dirty="0">
                <a:solidFill>
                  <a:schemeClr val="tx1"/>
                </a:solidFill>
                <a:effectLst/>
                <a:latin typeface="+mn-lt"/>
              </a:rPr>
              <a:t>Using the images, have a discussion with the children about what they think each one of the close up images is of and why. Once they have figured out what the photographs are of, you could get them to order them, via the same categories as the Classification Activity.</a:t>
            </a:r>
            <a:r>
              <a:rPr lang="en-GB" sz="1400" dirty="0">
                <a:solidFill>
                  <a:schemeClr val="tx1"/>
                </a:solidFill>
                <a:latin typeface="+mn-lt"/>
              </a:rPr>
              <a:t> </a:t>
            </a:r>
          </a:p>
          <a:p>
            <a:pPr marL="285750" indent="-285750">
              <a:buFont typeface="Arial" panose="020B0604020202020204" pitchFamily="34" charset="0"/>
              <a:buChar char="•"/>
            </a:pPr>
            <a:r>
              <a:rPr lang="en-GB" sz="1400" b="0" i="0" u="none" strike="noStrike" dirty="0">
                <a:solidFill>
                  <a:schemeClr val="tx1"/>
                </a:solidFill>
                <a:effectLst/>
                <a:latin typeface="+mn-lt"/>
              </a:rPr>
              <a:t>Alternatively, you could create a mini-photography exhibition of the children's photographs and get them to describe the objects they photographed.</a:t>
            </a:r>
            <a:r>
              <a:rPr lang="en-GB" sz="1400" dirty="0">
                <a:solidFill>
                  <a:schemeClr val="tx1"/>
                </a:solidFill>
                <a:latin typeface="+mn-lt"/>
              </a:rPr>
              <a:t> </a:t>
            </a:r>
          </a:p>
          <a:p>
            <a:pPr marL="0" indent="0">
              <a:buFontTx/>
              <a:buNone/>
            </a:pPr>
            <a:endParaRPr lang="en-GB" sz="1400" dirty="0">
              <a:solidFill>
                <a:schemeClr val="tx1"/>
              </a:solidFill>
              <a:latin typeface="+mn-lt"/>
            </a:endParaRPr>
          </a:p>
          <a:p>
            <a:pPr marL="0" indent="0">
              <a:buFontTx/>
              <a:buNone/>
            </a:pPr>
            <a:endParaRPr lang="en-GB" sz="1400" u="sng"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u="sng" strike="noStrike" dirty="0">
                <a:solidFill>
                  <a:schemeClr val="tx1"/>
                </a:solidFill>
                <a:effectLst/>
                <a:latin typeface="+mn-lt"/>
              </a:rPr>
              <a:t>PROMPTS FOR CREATIVE THINKING: </a:t>
            </a:r>
          </a:p>
          <a:p>
            <a:pPr marL="0" indent="0">
              <a:buFontTx/>
              <a:buNone/>
            </a:pPr>
            <a:r>
              <a:rPr lang="en-GB" sz="1400" b="0" i="0" u="none" strike="noStrike" dirty="0">
                <a:solidFill>
                  <a:schemeClr val="tx1"/>
                </a:solidFill>
                <a:effectLst/>
                <a:latin typeface="+mn-lt"/>
              </a:rPr>
              <a:t>Is there anything that this exercise helps them to notice about the objects? Are there any hidden details that appear? Students could make a list of any questions about the items that this raises, which could be explored in future lessons.</a:t>
            </a:r>
          </a:p>
          <a:p>
            <a:pPr marL="0" indent="0">
              <a:buFontTx/>
              <a:buNone/>
            </a:pPr>
            <a:endParaRPr lang="en-GB" sz="1800" b="0" i="1" u="none" strike="noStrike" dirty="0">
              <a:solidFill>
                <a:srgbClr val="FF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CE8A702-439D-4510-81CC-F329F08A88D8}" type="slidenum">
              <a:rPr lang="en-GB" smtClean="0"/>
              <a:t>13</a:t>
            </a:fld>
            <a:endParaRPr lang="en-GB"/>
          </a:p>
        </p:txBody>
      </p:sp>
    </p:spTree>
    <p:extLst>
      <p:ext uri="{BB962C8B-B14F-4D97-AF65-F5344CB8AC3E}">
        <p14:creationId xmlns:p14="http://schemas.microsoft.com/office/powerpoint/2010/main" val="13675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a:solidFill>
                <a:srgbClr val="000000"/>
              </a:solidFill>
              <a:effectLst/>
              <a:latin typeface="Arial" panose="020B0604020202020204" pitchFamily="34" charset="0"/>
            </a:endParaRPr>
          </a:p>
          <a:p>
            <a:endParaRPr lang="en-GB" sz="1200" b="0" i="0" u="none" strike="noStrike">
              <a:solidFill>
                <a:srgbClr val="000000"/>
              </a:solidFill>
              <a:effectLst/>
            </a:endParaRPr>
          </a:p>
          <a:p>
            <a:endParaRPr lang="en-GB"/>
          </a:p>
        </p:txBody>
      </p:sp>
      <p:sp>
        <p:nvSpPr>
          <p:cNvPr id="4" name="Slide Number Placeholder 3"/>
          <p:cNvSpPr>
            <a:spLocks noGrp="1"/>
          </p:cNvSpPr>
          <p:nvPr>
            <p:ph type="sldNum" sz="quarter" idx="5"/>
          </p:nvPr>
        </p:nvSpPr>
        <p:spPr/>
        <p:txBody>
          <a:bodyPr/>
          <a:lstStyle/>
          <a:p>
            <a:fld id="{9CE8A702-439D-4510-81CC-F329F08A88D8}" type="slidenum">
              <a:rPr lang="en-GB" smtClean="0"/>
              <a:t>14</a:t>
            </a:fld>
            <a:endParaRPr lang="en-GB"/>
          </a:p>
        </p:txBody>
      </p:sp>
    </p:spTree>
    <p:extLst>
      <p:ext uri="{BB962C8B-B14F-4D97-AF65-F5344CB8AC3E}">
        <p14:creationId xmlns:p14="http://schemas.microsoft.com/office/powerpoint/2010/main" val="271313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245E-21D5-48DE-B85F-A714774AFD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D58142-874D-4929-89C9-FBDD9C45FC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AC2252-3079-4020-A140-32CA295F731A}"/>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5" name="Footer Placeholder 4">
            <a:extLst>
              <a:ext uri="{FF2B5EF4-FFF2-40B4-BE49-F238E27FC236}">
                <a16:creationId xmlns:a16="http://schemas.microsoft.com/office/drawing/2014/main" id="{ADCF53AD-1486-4F54-9814-0CADD6273E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E09343-E18B-4A76-A458-96913542DB22}"/>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416574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D64A-5791-44BB-9715-95FCCB64C0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9BE355-016F-4C6D-A526-9EC620EDF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40DBA1-787C-4B00-8CF0-F5344625F6B1}"/>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5" name="Footer Placeholder 4">
            <a:extLst>
              <a:ext uri="{FF2B5EF4-FFF2-40B4-BE49-F238E27FC236}">
                <a16:creationId xmlns:a16="http://schemas.microsoft.com/office/drawing/2014/main" id="{E4580425-277B-4603-AF51-B723FEDE07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D0E0CF-15E4-4F42-976D-4EB0166F6174}"/>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4265457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7AB6CB-D6F4-4D5C-8FBE-3F7B917CA6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0474F4-AAE5-482F-B789-89038573E6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9E3EEC-85A2-45F1-AEF9-F1DE8EF8B3D8}"/>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5" name="Footer Placeholder 4">
            <a:extLst>
              <a:ext uri="{FF2B5EF4-FFF2-40B4-BE49-F238E27FC236}">
                <a16:creationId xmlns:a16="http://schemas.microsoft.com/office/drawing/2014/main" id="{827A40D6-F25D-4063-94EE-B695C29819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D4AB7A-AFE2-4C1C-A14C-75CCF18A71CE}"/>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3829674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B8DA-E4FA-4C2C-9D42-6A08D563DF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25F044-EAA5-4939-AFF6-2DB5AC95B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0862-09D6-43CB-9DAA-DA92C2ABEA9D}"/>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5" name="Footer Placeholder 4">
            <a:extLst>
              <a:ext uri="{FF2B5EF4-FFF2-40B4-BE49-F238E27FC236}">
                <a16:creationId xmlns:a16="http://schemas.microsoft.com/office/drawing/2014/main" id="{B18B5C60-97A0-4C29-8FF6-4C864EA2B0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29916-B773-4084-8526-015C850C1B90}"/>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173410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8DA27-EC5E-4757-8E37-F0A43948EB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1C9FBB-714B-4ECF-887F-48F98B4EC7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EEBD2-E217-4BC2-A5A7-63D2E2027DCA}"/>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5" name="Footer Placeholder 4">
            <a:extLst>
              <a:ext uri="{FF2B5EF4-FFF2-40B4-BE49-F238E27FC236}">
                <a16:creationId xmlns:a16="http://schemas.microsoft.com/office/drawing/2014/main" id="{30189D30-04A5-42C7-87E5-8D69F8DF96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B2F19-3DEA-4A79-87CB-6E382DD41A2A}"/>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177900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49B1-7C19-4314-8BAA-7A7C2E5AB2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9ED0C8-5091-4AD5-9764-C55D8E19AA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1AB9CD-0F77-46A4-BF75-EC61C11450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A34AFC-F63B-40F6-B266-0B097A7BFCCE}"/>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6" name="Footer Placeholder 5">
            <a:extLst>
              <a:ext uri="{FF2B5EF4-FFF2-40B4-BE49-F238E27FC236}">
                <a16:creationId xmlns:a16="http://schemas.microsoft.com/office/drawing/2014/main" id="{C897E38C-C24E-4146-84DE-CFE446AA23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06E5D8-02CE-481D-83DD-B83B721D5072}"/>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301076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9C2F-D7ED-4864-AAD3-76B5B74BF3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70D706-C0AE-49BD-AD76-28607CACE7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2D1156-845D-46CD-9891-18682E5137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A6C839-BD61-4B35-BE90-081FB4798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A5E6CD-D139-4B78-9EBD-5464C088A2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00E9BC-90A9-4EA6-9795-F66719564DA1}"/>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8" name="Footer Placeholder 7">
            <a:extLst>
              <a:ext uri="{FF2B5EF4-FFF2-40B4-BE49-F238E27FC236}">
                <a16:creationId xmlns:a16="http://schemas.microsoft.com/office/drawing/2014/main" id="{30CD0C5E-C134-4DE7-86C8-23B9EC2DEE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97DAFD-AC88-4A52-8043-AFF5F04BACDC}"/>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115657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4AE0-A42D-4D8B-80B6-0121562C12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B76441-527B-4A82-93A9-5D66F3A710F6}"/>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4" name="Footer Placeholder 3">
            <a:extLst>
              <a:ext uri="{FF2B5EF4-FFF2-40B4-BE49-F238E27FC236}">
                <a16:creationId xmlns:a16="http://schemas.microsoft.com/office/drawing/2014/main" id="{35AEF6CE-B2CE-4858-95B5-426EF62488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AC4EBB-F764-438A-8117-9FAA250C67A5}"/>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199975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F68FB-875A-49FF-860D-794B617804F9}"/>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3" name="Footer Placeholder 2">
            <a:extLst>
              <a:ext uri="{FF2B5EF4-FFF2-40B4-BE49-F238E27FC236}">
                <a16:creationId xmlns:a16="http://schemas.microsoft.com/office/drawing/2014/main" id="{780D5695-B111-4BF8-B3B8-B7ACB05DB5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04D001-1F16-495D-88B7-3DBCBCA6E407}"/>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344779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598F-03F7-4424-B7E8-3ACF9DBAB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1B64D6-A0DE-4EE3-842C-BF77F0D5B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341259-E018-4EC0-9A5A-89891DDBA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764BE-08CB-41B9-8F8E-EB5CEE6A406F}"/>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6" name="Footer Placeholder 5">
            <a:extLst>
              <a:ext uri="{FF2B5EF4-FFF2-40B4-BE49-F238E27FC236}">
                <a16:creationId xmlns:a16="http://schemas.microsoft.com/office/drawing/2014/main" id="{1D82ACDF-F4D1-44F3-9ED4-79BB8F245B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86A4DF-4BD6-4AAA-BEDA-35EAB64A7665}"/>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186001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84A0-8BA2-4FD6-8C3B-7D2E0F641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C5F52A-54F0-47FF-830E-E465047559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3DDBFE-2712-49E8-91BD-84D5EA0DE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47157-DBD1-4BF5-A67E-CA613E29F610}"/>
              </a:ext>
            </a:extLst>
          </p:cNvPr>
          <p:cNvSpPr>
            <a:spLocks noGrp="1"/>
          </p:cNvSpPr>
          <p:nvPr>
            <p:ph type="dt" sz="half" idx="10"/>
          </p:nvPr>
        </p:nvSpPr>
        <p:spPr/>
        <p:txBody>
          <a:bodyPr/>
          <a:lstStyle/>
          <a:p>
            <a:fld id="{D02D5812-C3E3-42F9-B6CC-B07CDD5E0484}" type="datetimeFigureOut">
              <a:rPr lang="en-GB" smtClean="0"/>
              <a:t>08/03/2022</a:t>
            </a:fld>
            <a:endParaRPr lang="en-GB"/>
          </a:p>
        </p:txBody>
      </p:sp>
      <p:sp>
        <p:nvSpPr>
          <p:cNvPr id="6" name="Footer Placeholder 5">
            <a:extLst>
              <a:ext uri="{FF2B5EF4-FFF2-40B4-BE49-F238E27FC236}">
                <a16:creationId xmlns:a16="http://schemas.microsoft.com/office/drawing/2014/main" id="{DBF2CC1C-2A9B-4C03-8F38-B919465C44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DF3080-FD32-40C7-97C8-BC9EDB416608}"/>
              </a:ext>
            </a:extLst>
          </p:cNvPr>
          <p:cNvSpPr>
            <a:spLocks noGrp="1"/>
          </p:cNvSpPr>
          <p:nvPr>
            <p:ph type="sldNum" sz="quarter" idx="12"/>
          </p:nvPr>
        </p:nvSpPr>
        <p:spPr/>
        <p:txBody>
          <a:bodyPr/>
          <a:lstStyle/>
          <a:p>
            <a:fld id="{C7BBD08B-F500-485E-9B76-6053A6B205FD}" type="slidenum">
              <a:rPr lang="en-GB" smtClean="0"/>
              <a:t>‹#›</a:t>
            </a:fld>
            <a:endParaRPr lang="en-GB"/>
          </a:p>
        </p:txBody>
      </p:sp>
    </p:spTree>
    <p:extLst>
      <p:ext uri="{BB962C8B-B14F-4D97-AF65-F5344CB8AC3E}">
        <p14:creationId xmlns:p14="http://schemas.microsoft.com/office/powerpoint/2010/main" val="2644019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066EE-19EF-43EC-BEDD-E0F6A838B2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857620-858D-42BB-9600-49CA627FF8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A192E5-10EB-43E1-A46E-E7E8A84BC1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D5812-C3E3-42F9-B6CC-B07CDD5E0484}" type="datetimeFigureOut">
              <a:rPr lang="en-GB" smtClean="0"/>
              <a:t>08/03/2022</a:t>
            </a:fld>
            <a:endParaRPr lang="en-GB"/>
          </a:p>
        </p:txBody>
      </p:sp>
      <p:sp>
        <p:nvSpPr>
          <p:cNvPr id="5" name="Footer Placeholder 4">
            <a:extLst>
              <a:ext uri="{FF2B5EF4-FFF2-40B4-BE49-F238E27FC236}">
                <a16:creationId xmlns:a16="http://schemas.microsoft.com/office/drawing/2014/main" id="{B1A42EE6-F1D7-413E-A070-3BA90CEBAE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A061974-679E-476B-8E28-A036685E32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BD08B-F500-485E-9B76-6053A6B205FD}" type="slidenum">
              <a:rPr lang="en-GB" smtClean="0"/>
              <a:t>‹#›</a:t>
            </a:fld>
            <a:endParaRPr lang="en-GB"/>
          </a:p>
        </p:txBody>
      </p:sp>
    </p:spTree>
    <p:extLst>
      <p:ext uri="{BB962C8B-B14F-4D97-AF65-F5344CB8AC3E}">
        <p14:creationId xmlns:p14="http://schemas.microsoft.com/office/powerpoint/2010/main" val="2458878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26.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hyperlink" Target="https://goldsworthy.cc.gla.ac.u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katemccgwire.com/" TargetMode="External"/><Relationship Id="rId5" Type="http://schemas.openxmlformats.org/officeDocument/2006/relationships/hyperlink" Target="https://holtsmithsonfoundation.org/biography-nancy-holt" TargetMode="Externa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1.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44.png"/><Relationship Id="rId9" Type="http://schemas.openxmlformats.org/officeDocument/2006/relationships/image" Target="../media/image40.png"/><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hyperlink" Target="https://www.lorenzomanuelduran.com/en/Artwor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jamesbruntartist.co.uk/" TargetMode="External"/><Relationship Id="rId5" Type="http://schemas.openxmlformats.org/officeDocument/2006/relationships/hyperlink" Target="https://goldsworthy.cc.gla.ac.uk/" TargetMode="Externa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3.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4.png"/><Relationship Id="rId4" Type="http://schemas.openxmlformats.org/officeDocument/2006/relationships/image" Target="../media/image14.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sites.barbican.org.uk/teacherslab/"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hyperlink" Target="https://elephant.art/the-indigenous-colombian-elder-painting-ancestral-knowledge-fr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artgallery.nsw.gov.au/collection/artists/namatjira-albert/" TargetMode="External"/><Relationship Id="rId5" Type="http://schemas.openxmlformats.org/officeDocument/2006/relationships/hyperlink" Target="https://www.tate.org.uk/art/artists/dame-elisabeth-frink-1124"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7.png"/><Relationship Id="rId7"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6.pn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hyperlink" Target="http://www.kaitlinferguson.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tate.org.uk/art/artists/el-anatsui-17306/who-is-el-anatsui" TargetMode="External"/><Relationship Id="rId5" Type="http://schemas.openxmlformats.org/officeDocument/2006/relationships/hyperlink" Target="https://dolphinwilding.com/gallery/33/94.html"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08.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hyperlink" Target="https://hollyhendry.com/hollyhendry.com/Sculpture/Pages/GUM_SOULS.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tate.org.uk/art/artists/jacques-lipchitz-1518" TargetMode="External"/><Relationship Id="rId5" Type="http://schemas.openxmlformats.org/officeDocument/2006/relationships/hyperlink" Target="https://www.barbarahepworth.org.uk/" TargetMode="Externa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youtu.be/IUBOQsxJpEQ"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41.png"/><Relationship Id="rId4"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hyperlink" Target="http://artsangeetagupta.com/paintings/indian-abstruct-artist.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tate.org.uk/art/artworks/gabo-no-title-p01936" TargetMode="External"/><Relationship Id="rId5" Type="http://schemas.openxmlformats.org/officeDocument/2006/relationships/hyperlink" Target="https://www.georgina-artist.co.uk/monoprints" TargetMode="Externa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8.png"/><Relationship Id="rId7"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26.png"/><Relationship Id="rId10" Type="http://schemas.openxmlformats.org/officeDocument/2006/relationships/image" Target="../media/image151.png"/><Relationship Id="rId4" Type="http://schemas.openxmlformats.org/officeDocument/2006/relationships/image" Target="../media/image6.png"/><Relationship Id="rId9" Type="http://schemas.openxmlformats.org/officeDocument/2006/relationships/image" Target="../media/image150.png"/></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illiammorrissociety.org/%20and%20https:/www.vam.ac.uk/articles/introducing-william-morri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vam.ac.uk/articles/althea-mcnish-an-introduction" TargetMode="External"/><Relationship Id="rId5" Type="http://schemas.openxmlformats.org/officeDocument/2006/relationships/hyperlink" Target="https://www.tate.org.uk/art/artworks/banting-snake-in-the-grass-alas-p07002" TargetMode="External"/><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56.jpeg"/></Relationships>
</file>

<file path=ppt/slides/_rels/slide72.xml.rels><?xml version="1.0" encoding="UTF-8" standalone="yes"?>
<Relationships xmlns="http://schemas.openxmlformats.org/package/2006/relationships"><Relationship Id="rId3" Type="http://schemas.openxmlformats.org/officeDocument/2006/relationships/hyperlink" Target="https://www.researchgate.net/publication/305218451_A_Five_Dimensional_Model_of_Creativity_and_its_Assessment_in_Schools" TargetMode="External"/><Relationship Id="rId7" Type="http://schemas.openxmlformats.org/officeDocument/2006/relationships/image" Target="../media/image15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www.groundworkgallery.com/exhibitions-about-environment/virtual-tour/" TargetMode="External"/><Relationship Id="rId5" Type="http://schemas.openxmlformats.org/officeDocument/2006/relationships/hyperlink" Target="https://nnfestival.org.uk/festival-bridge/schools-education/resource-bank/" TargetMode="External"/><Relationship Id="rId4" Type="http://schemas.openxmlformats.org/officeDocument/2006/relationships/hyperlink" Target="https://www.thomastallisschool.com/tallis-habit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AB76C3-29DE-4474-8519-D6A90E7D61BF}"/>
              </a:ext>
            </a:extLst>
          </p:cNvPr>
          <p:cNvSpPr/>
          <p:nvPr/>
        </p:nvSpPr>
        <p:spPr>
          <a:xfrm>
            <a:off x="-2117" y="-2117"/>
            <a:ext cx="12382499" cy="1479126"/>
          </a:xfrm>
          <a:prstGeom prst="rect">
            <a:avLst/>
          </a:prstGeom>
          <a:solidFill>
            <a:srgbClr val="EDE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A37A5F-3668-4999-8ACD-C192EE22F14E}"/>
              </a:ext>
            </a:extLst>
          </p:cNvPr>
          <p:cNvSpPr>
            <a:spLocks noGrp="1"/>
          </p:cNvSpPr>
          <p:nvPr>
            <p:ph type="title"/>
          </p:nvPr>
        </p:nvSpPr>
        <p:spPr>
          <a:xfrm>
            <a:off x="848360" y="599757"/>
            <a:ext cx="10292080" cy="830945"/>
          </a:xfrm>
        </p:spPr>
        <p:txBody>
          <a:bodyPr>
            <a:normAutofit/>
          </a:bodyPr>
          <a:lstStyle/>
          <a:p>
            <a:pPr algn="ctr"/>
            <a:r>
              <a:rPr lang="en-GB" sz="3200" dirty="0">
                <a:latin typeface="FuturaSB-Bold" panose="02000504050000020003" pitchFamily="2" charset="0"/>
                <a:ea typeface="+mn-ea"/>
                <a:cs typeface="+mn-cs"/>
              </a:rPr>
              <a:t>Teacher Lab</a:t>
            </a:r>
            <a:endParaRPr lang="en-US" sz="3600" dirty="0">
              <a:latin typeface="FuturaSB-Bold" panose="02000504050000020003" pitchFamily="2" charset="0"/>
              <a:ea typeface="+mn-ea"/>
              <a:cs typeface="Calibri Light" panose="020F0302020204030204"/>
            </a:endParaRPr>
          </a:p>
        </p:txBody>
      </p:sp>
      <p:sp>
        <p:nvSpPr>
          <p:cNvPr id="3" name="Content Placeholder 2">
            <a:extLst>
              <a:ext uri="{FF2B5EF4-FFF2-40B4-BE49-F238E27FC236}">
                <a16:creationId xmlns:a16="http://schemas.microsoft.com/office/drawing/2014/main" id="{15B38651-D1BA-488F-881B-334EFA16BBA1}"/>
              </a:ext>
            </a:extLst>
          </p:cNvPr>
          <p:cNvSpPr>
            <a:spLocks noGrp="1"/>
          </p:cNvSpPr>
          <p:nvPr>
            <p:ph idx="1"/>
          </p:nvPr>
        </p:nvSpPr>
        <p:spPr>
          <a:xfrm>
            <a:off x="848360" y="4238549"/>
            <a:ext cx="10515600" cy="635222"/>
          </a:xfrm>
        </p:spPr>
        <p:txBody>
          <a:bodyPr vert="horz" lIns="91440" tIns="45720" rIns="91440" bIns="45720" rtlCol="0" anchor="t">
            <a:normAutofit/>
          </a:bodyPr>
          <a:lstStyle/>
          <a:p>
            <a:pPr marL="0" indent="0" algn="ctr">
              <a:buNone/>
            </a:pPr>
            <a:r>
              <a:rPr lang="en-GB" sz="2000" b="1" dirty="0">
                <a:latin typeface="Ink Free" panose="03080402000500000000" pitchFamily="66" charset="0"/>
              </a:rPr>
              <a:t>Teaching Resource – Slides and Notes</a:t>
            </a:r>
            <a:endParaRPr lang="en-US" b="1" dirty="0">
              <a:latin typeface="Ink Free" panose="03080402000500000000" pitchFamily="66" charset="0"/>
            </a:endParaRPr>
          </a:p>
          <a:p>
            <a:pPr marL="0" indent="0" algn="ctr">
              <a:buNone/>
            </a:pPr>
            <a:endParaRPr lang="en-GB" sz="2000" dirty="0">
              <a:cs typeface="Calibri" panose="020F0502020204030204"/>
            </a:endParaRPr>
          </a:p>
          <a:p>
            <a:pPr marL="0" indent="0">
              <a:buNone/>
            </a:pPr>
            <a:endParaRPr lang="en-GB" sz="2000" dirty="0">
              <a:highlight>
                <a:srgbClr val="FFFF00"/>
              </a:highlight>
              <a:cs typeface="Calibri"/>
            </a:endParaRPr>
          </a:p>
          <a:p>
            <a:pPr marL="0" indent="0">
              <a:buNone/>
            </a:pPr>
            <a:endParaRPr lang="en-GB" sz="2000" dirty="0">
              <a:highlight>
                <a:srgbClr val="FFFF00"/>
              </a:highlight>
            </a:endParaRPr>
          </a:p>
        </p:txBody>
      </p:sp>
      <p:pic>
        <p:nvPicPr>
          <p:cNvPr id="9" name="Picture 9" descr="Text&#10;&#10;Description automatically generated">
            <a:extLst>
              <a:ext uri="{FF2B5EF4-FFF2-40B4-BE49-F238E27FC236}">
                <a16:creationId xmlns:a16="http://schemas.microsoft.com/office/drawing/2014/main" id="{20F0750A-F41C-49E5-83F0-918C23D110B7}"/>
              </a:ext>
            </a:extLst>
          </p:cNvPr>
          <p:cNvPicPr>
            <a:picLocks noChangeAspect="1"/>
          </p:cNvPicPr>
          <p:nvPr/>
        </p:nvPicPr>
        <p:blipFill>
          <a:blip r:embed="rId3"/>
          <a:stretch>
            <a:fillRect/>
          </a:stretch>
        </p:blipFill>
        <p:spPr>
          <a:xfrm>
            <a:off x="706120" y="2229554"/>
            <a:ext cx="10779760" cy="1708939"/>
          </a:xfrm>
          <a:prstGeom prst="rect">
            <a:avLst/>
          </a:prstGeom>
        </p:spPr>
      </p:pic>
      <p:pic>
        <p:nvPicPr>
          <p:cNvPr id="12" name="Picture 12">
            <a:extLst>
              <a:ext uri="{FF2B5EF4-FFF2-40B4-BE49-F238E27FC236}">
                <a16:creationId xmlns:a16="http://schemas.microsoft.com/office/drawing/2014/main" id="{DA917A5F-B861-426D-A97C-14969A64C047}"/>
              </a:ext>
            </a:extLst>
          </p:cNvPr>
          <p:cNvPicPr>
            <a:picLocks noChangeAspect="1"/>
          </p:cNvPicPr>
          <p:nvPr/>
        </p:nvPicPr>
        <p:blipFill>
          <a:blip r:embed="rId4"/>
          <a:stretch>
            <a:fillRect/>
          </a:stretch>
        </p:blipFill>
        <p:spPr>
          <a:xfrm rot="2220000">
            <a:off x="1564641" y="-382246"/>
            <a:ext cx="1361440" cy="855930"/>
          </a:xfrm>
          <a:prstGeom prst="rect">
            <a:avLst/>
          </a:prstGeom>
        </p:spPr>
      </p:pic>
      <p:pic>
        <p:nvPicPr>
          <p:cNvPr id="13" name="Picture 13" descr="A picture containing logo&#10;&#10;Description automatically generated">
            <a:extLst>
              <a:ext uri="{FF2B5EF4-FFF2-40B4-BE49-F238E27FC236}">
                <a16:creationId xmlns:a16="http://schemas.microsoft.com/office/drawing/2014/main" id="{833AEB45-2DAD-4D4C-9EC8-53AB3C393C2D}"/>
              </a:ext>
            </a:extLst>
          </p:cNvPr>
          <p:cNvPicPr>
            <a:picLocks noChangeAspect="1"/>
          </p:cNvPicPr>
          <p:nvPr/>
        </p:nvPicPr>
        <p:blipFill>
          <a:blip r:embed="rId5"/>
          <a:stretch>
            <a:fillRect/>
          </a:stretch>
        </p:blipFill>
        <p:spPr>
          <a:xfrm>
            <a:off x="10011846" y="335902"/>
            <a:ext cx="1524000" cy="930921"/>
          </a:xfrm>
          <a:prstGeom prst="rect">
            <a:avLst/>
          </a:prstGeom>
        </p:spPr>
      </p:pic>
      <p:pic>
        <p:nvPicPr>
          <p:cNvPr id="14" name="Picture 14" descr="Logo&#10;&#10;Description automatically generated">
            <a:extLst>
              <a:ext uri="{FF2B5EF4-FFF2-40B4-BE49-F238E27FC236}">
                <a16:creationId xmlns:a16="http://schemas.microsoft.com/office/drawing/2014/main" id="{66BB027B-2A69-4CC1-B2F4-CC1BB74C1E45}"/>
              </a:ext>
            </a:extLst>
          </p:cNvPr>
          <p:cNvPicPr>
            <a:picLocks noChangeAspect="1"/>
          </p:cNvPicPr>
          <p:nvPr/>
        </p:nvPicPr>
        <p:blipFill>
          <a:blip r:embed="rId6"/>
          <a:stretch>
            <a:fillRect/>
          </a:stretch>
        </p:blipFill>
        <p:spPr>
          <a:xfrm rot="9600000">
            <a:off x="-63870" y="-294640"/>
            <a:ext cx="879580" cy="1330960"/>
          </a:xfrm>
          <a:prstGeom prst="rect">
            <a:avLst/>
          </a:prstGeom>
        </p:spPr>
      </p:pic>
      <p:pic>
        <p:nvPicPr>
          <p:cNvPr id="17" name="Picture 17" descr="A picture containing logo&#10;&#10;Description automatically generated">
            <a:extLst>
              <a:ext uri="{FF2B5EF4-FFF2-40B4-BE49-F238E27FC236}">
                <a16:creationId xmlns:a16="http://schemas.microsoft.com/office/drawing/2014/main" id="{FB021A7E-43E2-4429-9B84-7FEE8590FC9B}"/>
              </a:ext>
            </a:extLst>
          </p:cNvPr>
          <p:cNvPicPr>
            <a:picLocks noChangeAspect="1"/>
          </p:cNvPicPr>
          <p:nvPr/>
        </p:nvPicPr>
        <p:blipFill>
          <a:blip r:embed="rId7"/>
          <a:stretch>
            <a:fillRect/>
          </a:stretch>
        </p:blipFill>
        <p:spPr>
          <a:xfrm>
            <a:off x="894080" y="415768"/>
            <a:ext cx="1209040" cy="1383345"/>
          </a:xfrm>
          <a:prstGeom prst="rect">
            <a:avLst/>
          </a:prstGeom>
        </p:spPr>
      </p:pic>
      <p:pic>
        <p:nvPicPr>
          <p:cNvPr id="18" name="Picture 18">
            <a:extLst>
              <a:ext uri="{FF2B5EF4-FFF2-40B4-BE49-F238E27FC236}">
                <a16:creationId xmlns:a16="http://schemas.microsoft.com/office/drawing/2014/main" id="{6E9FA610-99C9-4F98-ACD3-26E93349DDAF}"/>
              </a:ext>
            </a:extLst>
          </p:cNvPr>
          <p:cNvPicPr>
            <a:picLocks noChangeAspect="1"/>
          </p:cNvPicPr>
          <p:nvPr/>
        </p:nvPicPr>
        <p:blipFill>
          <a:blip r:embed="rId8"/>
          <a:stretch>
            <a:fillRect/>
          </a:stretch>
        </p:blipFill>
        <p:spPr>
          <a:xfrm rot="1200000">
            <a:off x="8900160" y="440419"/>
            <a:ext cx="1463040" cy="1354361"/>
          </a:xfrm>
          <a:prstGeom prst="rect">
            <a:avLst/>
          </a:prstGeom>
        </p:spPr>
      </p:pic>
      <p:pic>
        <p:nvPicPr>
          <p:cNvPr id="23" name="Picture 23" descr="Logo&#10;&#10;Description automatically generated">
            <a:extLst>
              <a:ext uri="{FF2B5EF4-FFF2-40B4-BE49-F238E27FC236}">
                <a16:creationId xmlns:a16="http://schemas.microsoft.com/office/drawing/2014/main" id="{DB3EE0A3-ADFC-406D-B45E-67CE9E3E8AC5}"/>
              </a:ext>
            </a:extLst>
          </p:cNvPr>
          <p:cNvPicPr>
            <a:picLocks noChangeAspect="1"/>
          </p:cNvPicPr>
          <p:nvPr/>
        </p:nvPicPr>
        <p:blipFill>
          <a:blip r:embed="rId9"/>
          <a:stretch>
            <a:fillRect/>
          </a:stretch>
        </p:blipFill>
        <p:spPr>
          <a:xfrm>
            <a:off x="6161705" y="5618858"/>
            <a:ext cx="2550961" cy="520927"/>
          </a:xfrm>
          <a:prstGeom prst="rect">
            <a:avLst/>
          </a:prstGeom>
        </p:spPr>
      </p:pic>
      <p:pic>
        <p:nvPicPr>
          <p:cNvPr id="25" name="Picture 25" descr="Logo, company name&#10;&#10;Description automatically generated">
            <a:extLst>
              <a:ext uri="{FF2B5EF4-FFF2-40B4-BE49-F238E27FC236}">
                <a16:creationId xmlns:a16="http://schemas.microsoft.com/office/drawing/2014/main" id="{A4555926-CB65-4467-9F21-C34E0DAD303B}"/>
              </a:ext>
            </a:extLst>
          </p:cNvPr>
          <p:cNvPicPr>
            <a:picLocks noChangeAspect="1"/>
          </p:cNvPicPr>
          <p:nvPr/>
        </p:nvPicPr>
        <p:blipFill>
          <a:blip r:embed="rId10"/>
          <a:stretch>
            <a:fillRect/>
          </a:stretch>
        </p:blipFill>
        <p:spPr>
          <a:xfrm>
            <a:off x="3930402" y="5554376"/>
            <a:ext cx="1818640" cy="585409"/>
          </a:xfrm>
          <a:prstGeom prst="rect">
            <a:avLst/>
          </a:prstGeom>
        </p:spPr>
      </p:pic>
      <p:pic>
        <p:nvPicPr>
          <p:cNvPr id="26" name="Picture 26" descr="Logo&#10;&#10;Description automatically generated">
            <a:extLst>
              <a:ext uri="{FF2B5EF4-FFF2-40B4-BE49-F238E27FC236}">
                <a16:creationId xmlns:a16="http://schemas.microsoft.com/office/drawing/2014/main" id="{9E91BA5D-544F-415B-BE82-EBCA1C5F4C7F}"/>
              </a:ext>
            </a:extLst>
          </p:cNvPr>
          <p:cNvPicPr>
            <a:picLocks noChangeAspect="1"/>
          </p:cNvPicPr>
          <p:nvPr/>
        </p:nvPicPr>
        <p:blipFill>
          <a:blip r:embed="rId11"/>
          <a:stretch>
            <a:fillRect/>
          </a:stretch>
        </p:blipFill>
        <p:spPr>
          <a:xfrm>
            <a:off x="1567232" y="5364101"/>
            <a:ext cx="2092960" cy="854198"/>
          </a:xfrm>
          <a:prstGeom prst="rect">
            <a:avLst/>
          </a:prstGeom>
        </p:spPr>
      </p:pic>
      <p:pic>
        <p:nvPicPr>
          <p:cNvPr id="27" name="Picture 27">
            <a:extLst>
              <a:ext uri="{FF2B5EF4-FFF2-40B4-BE49-F238E27FC236}">
                <a16:creationId xmlns:a16="http://schemas.microsoft.com/office/drawing/2014/main" id="{41A8B77F-8A47-40B6-A2FA-2418EA10AB62}"/>
              </a:ext>
            </a:extLst>
          </p:cNvPr>
          <p:cNvPicPr>
            <a:picLocks noChangeAspect="1"/>
          </p:cNvPicPr>
          <p:nvPr/>
        </p:nvPicPr>
        <p:blipFill>
          <a:blip r:embed="rId12"/>
          <a:stretch>
            <a:fillRect/>
          </a:stretch>
        </p:blipFill>
        <p:spPr>
          <a:xfrm rot="11460000">
            <a:off x="2981730" y="-406400"/>
            <a:ext cx="985981" cy="1554480"/>
          </a:xfrm>
          <a:prstGeom prst="rect">
            <a:avLst/>
          </a:prstGeom>
        </p:spPr>
      </p:pic>
      <p:pic>
        <p:nvPicPr>
          <p:cNvPr id="28" name="Picture 28">
            <a:extLst>
              <a:ext uri="{FF2B5EF4-FFF2-40B4-BE49-F238E27FC236}">
                <a16:creationId xmlns:a16="http://schemas.microsoft.com/office/drawing/2014/main" id="{5297DCB2-3DA0-4D03-8EE6-1921E31A685F}"/>
              </a:ext>
            </a:extLst>
          </p:cNvPr>
          <p:cNvPicPr>
            <a:picLocks noChangeAspect="1"/>
          </p:cNvPicPr>
          <p:nvPr/>
        </p:nvPicPr>
        <p:blipFill>
          <a:blip r:embed="rId13"/>
          <a:stretch>
            <a:fillRect/>
          </a:stretch>
        </p:blipFill>
        <p:spPr>
          <a:xfrm rot="12240000">
            <a:off x="11401279" y="-352404"/>
            <a:ext cx="1198880" cy="1042791"/>
          </a:xfrm>
          <a:prstGeom prst="rect">
            <a:avLst/>
          </a:prstGeom>
        </p:spPr>
      </p:pic>
      <p:pic>
        <p:nvPicPr>
          <p:cNvPr id="29" name="Picture 29">
            <a:extLst>
              <a:ext uri="{FF2B5EF4-FFF2-40B4-BE49-F238E27FC236}">
                <a16:creationId xmlns:a16="http://schemas.microsoft.com/office/drawing/2014/main" id="{6014847D-2FA2-466E-BEB4-BFCC297416AA}"/>
              </a:ext>
            </a:extLst>
          </p:cNvPr>
          <p:cNvPicPr>
            <a:picLocks noChangeAspect="1"/>
          </p:cNvPicPr>
          <p:nvPr/>
        </p:nvPicPr>
        <p:blipFill>
          <a:blip r:embed="rId14"/>
          <a:stretch>
            <a:fillRect/>
          </a:stretch>
        </p:blipFill>
        <p:spPr>
          <a:xfrm rot="10080000">
            <a:off x="8107680" y="-215530"/>
            <a:ext cx="914400" cy="1254020"/>
          </a:xfrm>
          <a:prstGeom prst="rect">
            <a:avLst/>
          </a:prstGeom>
        </p:spPr>
      </p:pic>
      <p:pic>
        <p:nvPicPr>
          <p:cNvPr id="4" name="Picture 4" descr="Logo&#10;&#10;Description automatically generated">
            <a:extLst>
              <a:ext uri="{FF2B5EF4-FFF2-40B4-BE49-F238E27FC236}">
                <a16:creationId xmlns:a16="http://schemas.microsoft.com/office/drawing/2014/main" id="{1EC82382-D180-4A48-9DB2-629D9B6C1DA4}"/>
              </a:ext>
            </a:extLst>
          </p:cNvPr>
          <p:cNvPicPr>
            <a:picLocks noChangeAspect="1"/>
          </p:cNvPicPr>
          <p:nvPr/>
        </p:nvPicPr>
        <p:blipFill>
          <a:blip r:embed="rId15"/>
          <a:stretch>
            <a:fillRect/>
          </a:stretch>
        </p:blipFill>
        <p:spPr>
          <a:xfrm>
            <a:off x="8895080" y="5408813"/>
            <a:ext cx="1473200" cy="764774"/>
          </a:xfrm>
          <a:prstGeom prst="rect">
            <a:avLst/>
          </a:prstGeom>
        </p:spPr>
      </p:pic>
    </p:spTree>
    <p:extLst>
      <p:ext uri="{BB962C8B-B14F-4D97-AF65-F5344CB8AC3E}">
        <p14:creationId xmlns:p14="http://schemas.microsoft.com/office/powerpoint/2010/main" val="2437389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D2CB49-8F00-4071-8F7D-BFCE579D8B35}"/>
              </a:ext>
            </a:extLst>
          </p:cNvPr>
          <p:cNvSpPr/>
          <p:nvPr/>
        </p:nvSpPr>
        <p:spPr>
          <a:xfrm>
            <a:off x="-2117" y="-2117"/>
            <a:ext cx="12382499" cy="910166"/>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7" descr="Shape, arrow&#10;&#10;Description automatically generated">
            <a:extLst>
              <a:ext uri="{FF2B5EF4-FFF2-40B4-BE49-F238E27FC236}">
                <a16:creationId xmlns:a16="http://schemas.microsoft.com/office/drawing/2014/main" id="{3ADA68F1-7AAF-4077-8194-AB19E6B20CE1}"/>
              </a:ext>
            </a:extLst>
          </p:cNvPr>
          <p:cNvPicPr>
            <a:picLocks noChangeAspect="1"/>
          </p:cNvPicPr>
          <p:nvPr/>
        </p:nvPicPr>
        <p:blipFill rotWithShape="1">
          <a:blip r:embed="rId3"/>
          <a:srcRect t="11789" r="3557" b="28966"/>
          <a:stretch/>
        </p:blipFill>
        <p:spPr>
          <a:xfrm>
            <a:off x="9666816" y="-2618"/>
            <a:ext cx="2582553" cy="916008"/>
          </a:xfrm>
          <a:prstGeom prst="rect">
            <a:avLst/>
          </a:prstGeom>
        </p:spPr>
      </p:pic>
      <p:sp>
        <p:nvSpPr>
          <p:cNvPr id="2" name="Title 1">
            <a:extLst>
              <a:ext uri="{FF2B5EF4-FFF2-40B4-BE49-F238E27FC236}">
                <a16:creationId xmlns:a16="http://schemas.microsoft.com/office/drawing/2014/main" id="{70FB1019-391D-4848-8701-68053313C910}"/>
              </a:ext>
            </a:extLst>
          </p:cNvPr>
          <p:cNvSpPr>
            <a:spLocks noGrp="1"/>
          </p:cNvSpPr>
          <p:nvPr>
            <p:ph type="title"/>
          </p:nvPr>
        </p:nvSpPr>
        <p:spPr>
          <a:xfrm>
            <a:off x="835479" y="375747"/>
            <a:ext cx="4906434" cy="605673"/>
          </a:xfrm>
        </p:spPr>
        <p:txBody>
          <a:bodyPr>
            <a:normAutofit fontScale="90000"/>
          </a:bodyPr>
          <a:lstStyle/>
          <a:p>
            <a:r>
              <a:rPr lang="en-GB" sz="3200" b="1" i="1">
                <a:solidFill>
                  <a:schemeClr val="bg1"/>
                </a:solidFill>
              </a:rPr>
              <a:t>Classification activity</a:t>
            </a:r>
            <a:r>
              <a:rPr lang="en-GB" sz="4000" b="1" i="1">
                <a:solidFill>
                  <a:schemeClr val="accent4">
                    <a:lumMod val="75000"/>
                  </a:schemeClr>
                </a:solidFill>
              </a:rPr>
              <a:t> </a:t>
            </a:r>
            <a:br>
              <a:rPr lang="en-GB" sz="3200" i="1"/>
            </a:br>
            <a:r>
              <a:rPr lang="en-GB" sz="3100" i="1"/>
              <a:t>   </a:t>
            </a:r>
            <a:r>
              <a:rPr lang="en-GB" sz="1400" i="1"/>
              <a:t>  </a:t>
            </a:r>
            <a:endParaRPr lang="en-GB" i="1"/>
          </a:p>
        </p:txBody>
      </p:sp>
      <p:sp>
        <p:nvSpPr>
          <p:cNvPr id="3" name="Content Placeholder 2">
            <a:extLst>
              <a:ext uri="{FF2B5EF4-FFF2-40B4-BE49-F238E27FC236}">
                <a16:creationId xmlns:a16="http://schemas.microsoft.com/office/drawing/2014/main" id="{9550EF17-2F72-4A12-BC2B-B65DC6EFF2B5}"/>
              </a:ext>
            </a:extLst>
          </p:cNvPr>
          <p:cNvSpPr>
            <a:spLocks noGrp="1"/>
          </p:cNvSpPr>
          <p:nvPr>
            <p:ph idx="1"/>
          </p:nvPr>
        </p:nvSpPr>
        <p:spPr>
          <a:xfrm>
            <a:off x="838200" y="2393213"/>
            <a:ext cx="7757313" cy="3713098"/>
          </a:xfrm>
        </p:spPr>
        <p:txBody>
          <a:bodyPr vert="horz" lIns="91440" tIns="45720" rIns="91440" bIns="45720" rtlCol="0" anchor="t">
            <a:normAutofit/>
          </a:bodyPr>
          <a:lstStyle/>
          <a:p>
            <a:pPr marL="0" indent="0">
              <a:buNone/>
            </a:pPr>
            <a:r>
              <a:rPr lang="en-GB" sz="2000" i="1">
                <a:solidFill>
                  <a:srgbClr val="000000"/>
                </a:solidFill>
              </a:rPr>
              <a:t>Sorting Natural objects using criteria</a:t>
            </a:r>
          </a:p>
          <a:p>
            <a:pPr marL="0" indent="0">
              <a:buNone/>
            </a:pPr>
            <a:endParaRPr lang="en-GB" sz="2000" b="1" i="1">
              <a:cs typeface="Calibri"/>
            </a:endParaRPr>
          </a:p>
          <a:p>
            <a:pPr marL="0" indent="0">
              <a:buNone/>
            </a:pPr>
            <a:r>
              <a:rPr lang="en-GB" sz="2400" b="1">
                <a:cs typeface="Calibri"/>
              </a:rPr>
              <a:t>You will need...</a:t>
            </a:r>
          </a:p>
          <a:p>
            <a:r>
              <a:rPr lang="en-GB" sz="2000" b="0" i="0" u="none" strike="noStrike">
                <a:solidFill>
                  <a:srgbClr val="000000"/>
                </a:solidFill>
                <a:effectLst/>
              </a:rPr>
              <a:t>Variety of natural objects to compare their qualities</a:t>
            </a:r>
            <a:endParaRPr lang="en-GB"/>
          </a:p>
          <a:p>
            <a:pPr marL="0" indent="0">
              <a:buNone/>
            </a:pPr>
            <a:r>
              <a:rPr lang="en-GB" sz="2000">
                <a:solidFill>
                  <a:srgbClr val="000000"/>
                </a:solidFill>
              </a:rPr>
              <a:t>   </a:t>
            </a:r>
            <a:r>
              <a:rPr lang="en-GB" sz="2000" b="0" i="0" u="none" strike="noStrike">
                <a:solidFill>
                  <a:srgbClr val="000000"/>
                </a:solidFill>
                <a:effectLst/>
              </a:rPr>
              <a:t> (E.g. pebbles, twigs, conkers, feathers, flowers, leaves, pine cones etc)</a:t>
            </a:r>
            <a:endParaRPr lang="en-GB" sz="2000" b="0" i="0" u="none" strike="noStrike">
              <a:solidFill>
                <a:srgbClr val="000000"/>
              </a:solidFill>
              <a:effectLst/>
              <a:cs typeface="Calibri"/>
            </a:endParaRPr>
          </a:p>
          <a:p>
            <a:pPr marL="0" indent="0">
              <a:buNone/>
            </a:pPr>
            <a:endParaRPr lang="en-GB" sz="2000"/>
          </a:p>
          <a:p>
            <a:r>
              <a:rPr lang="en-GB" sz="2000"/>
              <a:t>Electrical tape or masking tape </a:t>
            </a:r>
          </a:p>
          <a:p>
            <a:pPr marL="0" indent="0">
              <a:buNone/>
            </a:pPr>
            <a:endParaRPr lang="en-GB" sz="2000"/>
          </a:p>
          <a:p>
            <a:r>
              <a:rPr lang="en-GB" sz="2000">
                <a:solidFill>
                  <a:srgbClr val="000000"/>
                </a:solidFill>
              </a:rPr>
              <a:t>A</a:t>
            </a:r>
            <a:r>
              <a:rPr lang="en-GB" sz="2000" b="0" i="0" u="none" strike="noStrike">
                <a:solidFill>
                  <a:srgbClr val="000000"/>
                </a:solidFill>
                <a:effectLst/>
              </a:rPr>
              <a:t> pair of scissors</a:t>
            </a:r>
            <a:r>
              <a:rPr lang="en-GB" sz="2000"/>
              <a:t> </a:t>
            </a:r>
          </a:p>
        </p:txBody>
      </p:sp>
      <p:pic>
        <p:nvPicPr>
          <p:cNvPr id="14" name="Picture 14">
            <a:extLst>
              <a:ext uri="{FF2B5EF4-FFF2-40B4-BE49-F238E27FC236}">
                <a16:creationId xmlns:a16="http://schemas.microsoft.com/office/drawing/2014/main" id="{B9A0F283-FE9A-4A5B-AE58-86443E84B952}"/>
              </a:ext>
            </a:extLst>
          </p:cNvPr>
          <p:cNvPicPr>
            <a:picLocks noChangeAspect="1"/>
          </p:cNvPicPr>
          <p:nvPr/>
        </p:nvPicPr>
        <p:blipFill rotWithShape="1">
          <a:blip r:embed="rId4"/>
          <a:srcRect t="28244" r="12800"/>
          <a:stretch/>
        </p:blipFill>
        <p:spPr>
          <a:xfrm>
            <a:off x="8091922" y="4651215"/>
            <a:ext cx="1155430" cy="1191732"/>
          </a:xfrm>
          <a:prstGeom prst="rect">
            <a:avLst/>
          </a:prstGeom>
        </p:spPr>
      </p:pic>
      <p:pic>
        <p:nvPicPr>
          <p:cNvPr id="15" name="Picture 15">
            <a:extLst>
              <a:ext uri="{FF2B5EF4-FFF2-40B4-BE49-F238E27FC236}">
                <a16:creationId xmlns:a16="http://schemas.microsoft.com/office/drawing/2014/main" id="{34BA43A3-C2DF-4EF9-95A7-77EF9EADF1AD}"/>
              </a:ext>
            </a:extLst>
          </p:cNvPr>
          <p:cNvPicPr>
            <a:picLocks noChangeAspect="1"/>
          </p:cNvPicPr>
          <p:nvPr/>
        </p:nvPicPr>
        <p:blipFill>
          <a:blip r:embed="rId5"/>
          <a:stretch>
            <a:fillRect/>
          </a:stretch>
        </p:blipFill>
        <p:spPr>
          <a:xfrm>
            <a:off x="5655732" y="4919708"/>
            <a:ext cx="1748368" cy="1622332"/>
          </a:xfrm>
          <a:prstGeom prst="rect">
            <a:avLst/>
          </a:prstGeom>
        </p:spPr>
      </p:pic>
      <p:pic>
        <p:nvPicPr>
          <p:cNvPr id="18" name="Picture 18">
            <a:extLst>
              <a:ext uri="{FF2B5EF4-FFF2-40B4-BE49-F238E27FC236}">
                <a16:creationId xmlns:a16="http://schemas.microsoft.com/office/drawing/2014/main" id="{5FAE568C-5C95-4A4B-965A-3F35B1748705}"/>
              </a:ext>
            </a:extLst>
          </p:cNvPr>
          <p:cNvPicPr>
            <a:picLocks noChangeAspect="1"/>
          </p:cNvPicPr>
          <p:nvPr/>
        </p:nvPicPr>
        <p:blipFill>
          <a:blip r:embed="rId6"/>
          <a:stretch>
            <a:fillRect/>
          </a:stretch>
        </p:blipFill>
        <p:spPr>
          <a:xfrm>
            <a:off x="935567" y="1413044"/>
            <a:ext cx="7833783" cy="907415"/>
          </a:xfrm>
          <a:prstGeom prst="rect">
            <a:avLst/>
          </a:prstGeom>
        </p:spPr>
      </p:pic>
      <p:grpSp>
        <p:nvGrpSpPr>
          <p:cNvPr id="4" name="Group 3">
            <a:extLst>
              <a:ext uri="{FF2B5EF4-FFF2-40B4-BE49-F238E27FC236}">
                <a16:creationId xmlns:a16="http://schemas.microsoft.com/office/drawing/2014/main" id="{6FD19F29-BFF4-44B6-8569-243FF409E9D4}"/>
              </a:ext>
            </a:extLst>
          </p:cNvPr>
          <p:cNvGrpSpPr/>
          <p:nvPr/>
        </p:nvGrpSpPr>
        <p:grpSpPr>
          <a:xfrm>
            <a:off x="7550150" y="1482554"/>
            <a:ext cx="4097867" cy="4793787"/>
            <a:chOff x="7550150" y="1482554"/>
            <a:chExt cx="4097867" cy="4793787"/>
          </a:xfrm>
        </p:grpSpPr>
        <p:pic>
          <p:nvPicPr>
            <p:cNvPr id="11" name="Picture 11" descr="A picture containing text, reptile, dinosaur&#10;&#10;Description automatically generated">
              <a:extLst>
                <a:ext uri="{FF2B5EF4-FFF2-40B4-BE49-F238E27FC236}">
                  <a16:creationId xmlns:a16="http://schemas.microsoft.com/office/drawing/2014/main" id="{F5B43856-81C1-4F1B-A41A-E4BBDF0E208B}"/>
                </a:ext>
              </a:extLst>
            </p:cNvPr>
            <p:cNvPicPr>
              <a:picLocks noChangeAspect="1"/>
            </p:cNvPicPr>
            <p:nvPr/>
          </p:nvPicPr>
          <p:blipFill>
            <a:blip r:embed="rId7"/>
            <a:stretch>
              <a:fillRect/>
            </a:stretch>
          </p:blipFill>
          <p:spPr>
            <a:xfrm>
              <a:off x="7550150" y="2559152"/>
              <a:ext cx="1589617" cy="681363"/>
            </a:xfrm>
            <a:prstGeom prst="rect">
              <a:avLst/>
            </a:prstGeom>
          </p:spPr>
        </p:pic>
        <p:pic>
          <p:nvPicPr>
            <p:cNvPr id="12" name="Picture 12" descr="A picture containing mask&#10;&#10;Description automatically generated">
              <a:extLst>
                <a:ext uri="{FF2B5EF4-FFF2-40B4-BE49-F238E27FC236}">
                  <a16:creationId xmlns:a16="http://schemas.microsoft.com/office/drawing/2014/main" id="{CB26E39E-7B57-4E30-B595-E01BF99182C4}"/>
                </a:ext>
              </a:extLst>
            </p:cNvPr>
            <p:cNvPicPr>
              <a:picLocks noChangeAspect="1"/>
            </p:cNvPicPr>
            <p:nvPr/>
          </p:nvPicPr>
          <p:blipFill>
            <a:blip r:embed="rId8"/>
            <a:stretch>
              <a:fillRect/>
            </a:stretch>
          </p:blipFill>
          <p:spPr>
            <a:xfrm>
              <a:off x="9148234" y="2393213"/>
              <a:ext cx="1473200" cy="1584740"/>
            </a:xfrm>
            <a:prstGeom prst="rect">
              <a:avLst/>
            </a:prstGeom>
          </p:spPr>
        </p:pic>
        <p:pic>
          <p:nvPicPr>
            <p:cNvPr id="13" name="Picture 13">
              <a:extLst>
                <a:ext uri="{FF2B5EF4-FFF2-40B4-BE49-F238E27FC236}">
                  <a16:creationId xmlns:a16="http://schemas.microsoft.com/office/drawing/2014/main" id="{CB764E8D-9511-42FD-928A-37803BD1BC3C}"/>
                </a:ext>
              </a:extLst>
            </p:cNvPr>
            <p:cNvPicPr>
              <a:picLocks noChangeAspect="1"/>
            </p:cNvPicPr>
            <p:nvPr/>
          </p:nvPicPr>
          <p:blipFill>
            <a:blip r:embed="rId9"/>
            <a:stretch>
              <a:fillRect/>
            </a:stretch>
          </p:blipFill>
          <p:spPr>
            <a:xfrm>
              <a:off x="10735733" y="3428631"/>
              <a:ext cx="912284" cy="1016739"/>
            </a:xfrm>
            <a:prstGeom prst="rect">
              <a:avLst/>
            </a:prstGeom>
          </p:spPr>
        </p:pic>
        <p:pic>
          <p:nvPicPr>
            <p:cNvPr id="16" name="Picture 16">
              <a:extLst>
                <a:ext uri="{FF2B5EF4-FFF2-40B4-BE49-F238E27FC236}">
                  <a16:creationId xmlns:a16="http://schemas.microsoft.com/office/drawing/2014/main" id="{66FE2EE7-77F8-47E8-B5BC-FFC98D2045A5}"/>
                </a:ext>
              </a:extLst>
            </p:cNvPr>
            <p:cNvPicPr>
              <a:picLocks noChangeAspect="1"/>
            </p:cNvPicPr>
            <p:nvPr/>
          </p:nvPicPr>
          <p:blipFill>
            <a:blip r:embed="rId10"/>
            <a:stretch>
              <a:fillRect/>
            </a:stretch>
          </p:blipFill>
          <p:spPr>
            <a:xfrm>
              <a:off x="10428817" y="1482554"/>
              <a:ext cx="1039284" cy="1225893"/>
            </a:xfrm>
            <a:prstGeom prst="rect">
              <a:avLst/>
            </a:prstGeom>
          </p:spPr>
        </p:pic>
        <p:pic>
          <p:nvPicPr>
            <p:cNvPr id="19" name="Picture 19" descr="A picture containing text&#10;&#10;Description automatically generated">
              <a:extLst>
                <a:ext uri="{FF2B5EF4-FFF2-40B4-BE49-F238E27FC236}">
                  <a16:creationId xmlns:a16="http://schemas.microsoft.com/office/drawing/2014/main" id="{EEF7DC1A-5E9D-4893-84A6-C9942DDF14A4}"/>
                </a:ext>
              </a:extLst>
            </p:cNvPr>
            <p:cNvPicPr>
              <a:picLocks noChangeAspect="1"/>
            </p:cNvPicPr>
            <p:nvPr/>
          </p:nvPicPr>
          <p:blipFill>
            <a:blip r:embed="rId11"/>
            <a:stretch>
              <a:fillRect/>
            </a:stretch>
          </p:blipFill>
          <p:spPr>
            <a:xfrm rot="21300000">
              <a:off x="9889067" y="4698577"/>
              <a:ext cx="1155700" cy="1577764"/>
            </a:xfrm>
            <a:prstGeom prst="rect">
              <a:avLst/>
            </a:prstGeom>
          </p:spPr>
        </p:pic>
      </p:grpSp>
    </p:spTree>
    <p:extLst>
      <p:ext uri="{BB962C8B-B14F-4D97-AF65-F5344CB8AC3E}">
        <p14:creationId xmlns:p14="http://schemas.microsoft.com/office/powerpoint/2010/main" val="35666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dur="indefinite" nodeType="mainSeq"/>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E72198-7BC6-4AF6-AB35-215DA47282D7}"/>
              </a:ext>
            </a:extLst>
          </p:cNvPr>
          <p:cNvSpPr>
            <a:spLocks noGrp="1"/>
          </p:cNvSpPr>
          <p:nvPr>
            <p:ph idx="1"/>
          </p:nvPr>
        </p:nvSpPr>
        <p:spPr>
          <a:xfrm>
            <a:off x="838200" y="1812661"/>
            <a:ext cx="6098584" cy="3409807"/>
          </a:xfrm>
        </p:spPr>
        <p:txBody>
          <a:bodyPr vert="horz" lIns="91440" tIns="45720" rIns="91440" bIns="45720" rtlCol="0" anchor="t">
            <a:noAutofit/>
          </a:bodyPr>
          <a:lstStyle/>
          <a:p>
            <a:pPr marL="457200" indent="-457200">
              <a:buAutoNum type="arabicPeriod"/>
            </a:pPr>
            <a:r>
              <a:rPr lang="en-GB" sz="2000" b="0" i="0" u="none" strike="noStrike">
                <a:solidFill>
                  <a:srgbClr val="000000"/>
                </a:solidFill>
                <a:effectLst/>
              </a:rPr>
              <a:t>Create a </a:t>
            </a:r>
            <a:r>
              <a:rPr lang="en-GB" sz="2000" b="0" i="0" u="none" strike="noStrike">
                <a:effectLst/>
              </a:rPr>
              <a:t>scale</a:t>
            </a:r>
            <a:r>
              <a:rPr lang="en-GB" sz="2000"/>
              <a:t> for the group</a:t>
            </a:r>
            <a:r>
              <a:rPr lang="en-GB" sz="2000" b="0" i="0" u="none" strike="noStrike">
                <a:solidFill>
                  <a:srgbClr val="FF0000"/>
                </a:solidFill>
                <a:effectLst/>
              </a:rPr>
              <a:t> </a:t>
            </a:r>
            <a:r>
              <a:rPr lang="en-GB" sz="2000" b="0" i="0" u="none" strike="noStrike">
                <a:solidFill>
                  <a:srgbClr val="000000"/>
                </a:solidFill>
                <a:effectLst/>
              </a:rPr>
              <a:t>by taping a strip of electrical tape on the floor.</a:t>
            </a:r>
            <a:r>
              <a:rPr lang="en-GB" sz="2000"/>
              <a:t> </a:t>
            </a:r>
            <a:endParaRPr lang="en-US"/>
          </a:p>
          <a:p>
            <a:pPr marL="457200" indent="-457200">
              <a:buAutoNum type="arabicPeriod"/>
            </a:pPr>
            <a:r>
              <a:rPr lang="en-GB" sz="2000" b="0" i="0" u="none" strike="noStrike">
                <a:solidFill>
                  <a:srgbClr val="000000"/>
                </a:solidFill>
                <a:effectLst/>
              </a:rPr>
              <a:t>Work as a group to sort and order materials according to different qualities or categories. </a:t>
            </a:r>
            <a:endParaRPr lang="en-GB" sz="2000" b="0" i="0" u="none" strike="noStrike">
              <a:solidFill>
                <a:srgbClr val="000000"/>
              </a:solidFill>
              <a:effectLst/>
              <a:cs typeface="Calibri" panose="020F0502020204030204"/>
            </a:endParaRPr>
          </a:p>
          <a:p>
            <a:pPr marL="457200" lvl="1" indent="0">
              <a:buNone/>
            </a:pPr>
            <a:endParaRPr lang="en-GB" sz="2000">
              <a:solidFill>
                <a:srgbClr val="000000"/>
              </a:solidFill>
              <a:cs typeface="Calibri" panose="020F0502020204030204"/>
            </a:endParaRPr>
          </a:p>
          <a:p>
            <a:pPr marL="457200" lvl="1" indent="0">
              <a:buNone/>
            </a:pPr>
            <a:r>
              <a:rPr lang="en-GB" sz="2000">
                <a:solidFill>
                  <a:srgbClr val="000000"/>
                </a:solidFill>
              </a:rPr>
              <a:t>T</a:t>
            </a:r>
            <a:r>
              <a:rPr lang="en-GB" sz="2000" b="0" i="0" u="none" strike="noStrike">
                <a:solidFill>
                  <a:srgbClr val="000000"/>
                </a:solidFill>
                <a:effectLst/>
              </a:rPr>
              <a:t>hese could be:</a:t>
            </a:r>
            <a:r>
              <a:rPr lang="en-GB" sz="2000">
                <a:solidFill>
                  <a:srgbClr val="000000"/>
                </a:solidFill>
              </a:rPr>
              <a:t> </a:t>
            </a:r>
            <a:endParaRPr lang="en-GB" sz="2000" b="0" i="0" u="none" strike="noStrike">
              <a:solidFill>
                <a:srgbClr val="000000"/>
              </a:solidFill>
              <a:effectLst/>
              <a:cs typeface="Calibri" panose="020F0502020204030204"/>
            </a:endParaRPr>
          </a:p>
          <a:p>
            <a:pPr lvl="1"/>
            <a:r>
              <a:rPr lang="en-GB" sz="2000" b="1" i="0" u="none" strike="noStrike">
                <a:solidFill>
                  <a:srgbClr val="000000"/>
                </a:solidFill>
                <a:effectLst/>
              </a:rPr>
              <a:t>Sort by texture </a:t>
            </a:r>
            <a:r>
              <a:rPr lang="en-GB" sz="2000" i="0" u="none" strike="noStrike">
                <a:solidFill>
                  <a:srgbClr val="000000"/>
                </a:solidFill>
                <a:effectLst/>
              </a:rPr>
              <a:t>(smooth to rough)</a:t>
            </a:r>
            <a:r>
              <a:rPr lang="en-GB" sz="2000"/>
              <a:t> </a:t>
            </a:r>
            <a:endParaRPr lang="en-GB" sz="2000">
              <a:cs typeface="Calibri" panose="020F0502020204030204"/>
            </a:endParaRPr>
          </a:p>
          <a:p>
            <a:pPr lvl="1"/>
            <a:r>
              <a:rPr lang="en-GB" sz="2000" b="1" i="0" u="none" strike="noStrike">
                <a:solidFill>
                  <a:srgbClr val="000000"/>
                </a:solidFill>
                <a:effectLst/>
              </a:rPr>
              <a:t>Sort by size </a:t>
            </a:r>
            <a:r>
              <a:rPr lang="en-GB" sz="2000" i="0" u="none" strike="noStrike">
                <a:solidFill>
                  <a:srgbClr val="000000"/>
                </a:solidFill>
                <a:effectLst/>
              </a:rPr>
              <a:t>(smallest to biggest)</a:t>
            </a:r>
            <a:r>
              <a:rPr lang="en-GB" sz="2000"/>
              <a:t> </a:t>
            </a:r>
            <a:endParaRPr lang="en-GB" sz="2000" i="0" u="none" strike="noStrike">
              <a:solidFill>
                <a:srgbClr val="000000"/>
              </a:solidFill>
              <a:effectLst/>
              <a:cs typeface="Calibri" panose="020F0502020204030204"/>
            </a:endParaRPr>
          </a:p>
          <a:p>
            <a:pPr lvl="1"/>
            <a:r>
              <a:rPr lang="en-GB" sz="2000" b="1" i="0" u="none" strike="noStrike">
                <a:solidFill>
                  <a:srgbClr val="000000"/>
                </a:solidFill>
                <a:effectLst/>
              </a:rPr>
              <a:t>Sort by weight </a:t>
            </a:r>
            <a:r>
              <a:rPr lang="en-GB" sz="2000" i="0" u="none" strike="noStrike">
                <a:solidFill>
                  <a:srgbClr val="000000"/>
                </a:solidFill>
                <a:effectLst/>
              </a:rPr>
              <a:t>(heavy to light)</a:t>
            </a:r>
            <a:r>
              <a:rPr lang="en-GB" sz="2000"/>
              <a:t> </a:t>
            </a:r>
            <a:endParaRPr lang="en-GB" sz="2000" i="0" u="none" strike="noStrike">
              <a:solidFill>
                <a:srgbClr val="000000"/>
              </a:solidFill>
              <a:effectLst/>
              <a:cs typeface="Calibri" panose="020F0502020204030204"/>
            </a:endParaRPr>
          </a:p>
          <a:p>
            <a:pPr lvl="1"/>
            <a:r>
              <a:rPr lang="en-GB" sz="2000" b="1" i="0" u="none" strike="noStrike">
                <a:solidFill>
                  <a:srgbClr val="000000"/>
                </a:solidFill>
                <a:effectLst/>
              </a:rPr>
              <a:t>Sort by colour </a:t>
            </a:r>
            <a:r>
              <a:rPr lang="en-GB" sz="2000" i="0" u="none" strike="noStrike">
                <a:solidFill>
                  <a:srgbClr val="000000"/>
                </a:solidFill>
                <a:effectLst/>
              </a:rPr>
              <a:t>(lightest/most colourful to darkest) </a:t>
            </a:r>
            <a:endParaRPr lang="en-GB" sz="2000" i="0" u="none" strike="noStrike">
              <a:solidFill>
                <a:srgbClr val="000000"/>
              </a:solidFill>
              <a:effectLst/>
              <a:cs typeface="Calibri" panose="020F0502020204030204"/>
            </a:endParaRPr>
          </a:p>
        </p:txBody>
      </p:sp>
      <p:pic>
        <p:nvPicPr>
          <p:cNvPr id="6" name="Picture 6" descr="White text on a black background&#10;&#10;Description automatically generated">
            <a:extLst>
              <a:ext uri="{FF2B5EF4-FFF2-40B4-BE49-F238E27FC236}">
                <a16:creationId xmlns:a16="http://schemas.microsoft.com/office/drawing/2014/main" id="{A2A4E50D-9192-43A4-8353-1306977DF51D}"/>
              </a:ext>
            </a:extLst>
          </p:cNvPr>
          <p:cNvPicPr>
            <a:picLocks noChangeAspect="1"/>
          </p:cNvPicPr>
          <p:nvPr/>
        </p:nvPicPr>
        <p:blipFill>
          <a:blip r:embed="rId3"/>
          <a:stretch>
            <a:fillRect/>
          </a:stretch>
        </p:blipFill>
        <p:spPr>
          <a:xfrm>
            <a:off x="978976" y="798787"/>
            <a:ext cx="3879742" cy="714256"/>
          </a:xfrm>
          <a:prstGeom prst="rect">
            <a:avLst/>
          </a:prstGeom>
        </p:spPr>
      </p:pic>
      <p:pic>
        <p:nvPicPr>
          <p:cNvPr id="10" name="Picture 10" descr="A picture containing text, sushi, vector graphics, sign&#10;&#10;Description automatically generated">
            <a:extLst>
              <a:ext uri="{FF2B5EF4-FFF2-40B4-BE49-F238E27FC236}">
                <a16:creationId xmlns:a16="http://schemas.microsoft.com/office/drawing/2014/main" id="{2AD14476-00D1-437B-A5DB-F9048B003541}"/>
              </a:ext>
            </a:extLst>
          </p:cNvPr>
          <p:cNvPicPr>
            <a:picLocks noChangeAspect="1"/>
          </p:cNvPicPr>
          <p:nvPr/>
        </p:nvPicPr>
        <p:blipFill>
          <a:blip r:embed="rId4"/>
          <a:stretch>
            <a:fillRect/>
          </a:stretch>
        </p:blipFill>
        <p:spPr>
          <a:xfrm>
            <a:off x="6096000" y="2578345"/>
            <a:ext cx="6320725" cy="2644123"/>
          </a:xfrm>
          <a:prstGeom prst="rect">
            <a:avLst/>
          </a:prstGeom>
        </p:spPr>
      </p:pic>
      <p:sp>
        <p:nvSpPr>
          <p:cNvPr id="2" name="TextBox 1">
            <a:extLst>
              <a:ext uri="{FF2B5EF4-FFF2-40B4-BE49-F238E27FC236}">
                <a16:creationId xmlns:a16="http://schemas.microsoft.com/office/drawing/2014/main" id="{71017393-CD24-4233-96EC-6C668DF526C3}"/>
              </a:ext>
            </a:extLst>
          </p:cNvPr>
          <p:cNvSpPr txBox="1"/>
          <p:nvPr/>
        </p:nvSpPr>
        <p:spPr>
          <a:xfrm>
            <a:off x="7840494" y="5564221"/>
            <a:ext cx="914400" cy="914400"/>
          </a:xfrm>
          <a:prstGeom prst="rect">
            <a:avLst/>
          </a:prstGeom>
          <a:noFill/>
        </p:spPr>
        <p:txBody>
          <a:bodyPr wrap="square" rtlCol="0">
            <a:spAutoFit/>
          </a:bodyPr>
          <a:lstStyle/>
          <a:p>
            <a:endParaRPr lang="en-GB"/>
          </a:p>
        </p:txBody>
      </p:sp>
      <p:sp>
        <p:nvSpPr>
          <p:cNvPr id="4" name="TextBox 3">
            <a:extLst>
              <a:ext uri="{FF2B5EF4-FFF2-40B4-BE49-F238E27FC236}">
                <a16:creationId xmlns:a16="http://schemas.microsoft.com/office/drawing/2014/main" id="{48C0B6E2-9FEB-48C5-A265-4D4C4F5FB0A9}"/>
              </a:ext>
            </a:extLst>
          </p:cNvPr>
          <p:cNvSpPr txBox="1"/>
          <p:nvPr/>
        </p:nvSpPr>
        <p:spPr>
          <a:xfrm>
            <a:off x="838199" y="5330757"/>
            <a:ext cx="10088881" cy="400110"/>
          </a:xfrm>
          <a:prstGeom prst="rect">
            <a:avLst/>
          </a:prstGeom>
          <a:noFill/>
        </p:spPr>
        <p:txBody>
          <a:bodyPr wrap="square" rtlCol="0">
            <a:spAutoFit/>
          </a:bodyPr>
          <a:lstStyle/>
          <a:p>
            <a:pPr marL="457200" lvl="1" indent="0">
              <a:buNone/>
            </a:pPr>
            <a:r>
              <a:rPr lang="en-GB" sz="2000" b="0" i="0" u="none" strike="noStrike">
                <a:solidFill>
                  <a:srgbClr val="000000"/>
                </a:solidFill>
                <a:effectLst/>
              </a:rPr>
              <a:t>Or feel free to </a:t>
            </a:r>
            <a:r>
              <a:rPr lang="en-GB" sz="2000">
                <a:solidFill>
                  <a:srgbClr val="000000"/>
                </a:solidFill>
              </a:rPr>
              <a:t>make up </a:t>
            </a:r>
            <a:r>
              <a:rPr lang="en-GB" sz="2000" b="0" i="0" u="none" strike="noStrike">
                <a:solidFill>
                  <a:srgbClr val="000000"/>
                </a:solidFill>
                <a:effectLst/>
              </a:rPr>
              <a:t>your own categories depending on the natural materials you have!</a:t>
            </a:r>
            <a:r>
              <a:rPr lang="en-GB" sz="2000"/>
              <a:t> </a:t>
            </a:r>
            <a:endParaRPr lang="en-GB" sz="2000">
              <a:cs typeface="Calibri"/>
            </a:endParaRPr>
          </a:p>
        </p:txBody>
      </p:sp>
    </p:spTree>
    <p:extLst>
      <p:ext uri="{BB962C8B-B14F-4D97-AF65-F5344CB8AC3E}">
        <p14:creationId xmlns:p14="http://schemas.microsoft.com/office/powerpoint/2010/main" val="179377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down)">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065351E-8292-4A26-91B4-210B3825E3B8}"/>
              </a:ext>
            </a:extLst>
          </p:cNvPr>
          <p:cNvSpPr txBox="1">
            <a:spLocks/>
          </p:cNvSpPr>
          <p:nvPr/>
        </p:nvSpPr>
        <p:spPr>
          <a:xfrm>
            <a:off x="835479" y="2429691"/>
            <a:ext cx="7683230" cy="350915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0000"/>
                </a:solidFill>
                <a:latin typeface="Ink Free" panose="03080402000500000000" pitchFamily="66" charset="0"/>
                <a:ea typeface="+mn-lt"/>
                <a:cs typeface="+mn-lt"/>
              </a:rPr>
              <a:t>Medium: Photography</a:t>
            </a:r>
          </a:p>
          <a:p>
            <a:pPr marL="0" indent="0">
              <a:buNone/>
            </a:pPr>
            <a:endParaRPr lang="en-GB" sz="1200" b="1" dirty="0">
              <a:solidFill>
                <a:srgbClr val="000000"/>
              </a:solidFill>
              <a:latin typeface="Ink Free" panose="03080402000500000000" pitchFamily="66" charset="0"/>
              <a:ea typeface="+mn-lt"/>
              <a:cs typeface="+mn-lt"/>
            </a:endParaRPr>
          </a:p>
          <a:p>
            <a:pPr marL="0" indent="0">
              <a:buNone/>
            </a:pPr>
            <a:r>
              <a:rPr lang="en-GB" sz="2400" b="1" dirty="0">
                <a:solidFill>
                  <a:srgbClr val="000000"/>
                </a:solidFill>
                <a:ea typeface="+mn-lt"/>
                <a:cs typeface="+mn-lt"/>
              </a:rPr>
              <a:t>You will need...</a:t>
            </a:r>
            <a:endParaRPr lang="en-US" sz="2400" dirty="0">
              <a:ea typeface="+mn-lt"/>
              <a:cs typeface="+mn-lt"/>
            </a:endParaRPr>
          </a:p>
          <a:p>
            <a:r>
              <a:rPr lang="en-GB" sz="2000" dirty="0">
                <a:solidFill>
                  <a:srgbClr val="000000"/>
                </a:solidFill>
              </a:rPr>
              <a:t>Natural objects from your classification activity</a:t>
            </a:r>
            <a:endParaRPr lang="en-GB" dirty="0"/>
          </a:p>
          <a:p>
            <a:pPr marL="0" indent="0">
              <a:buNone/>
            </a:pPr>
            <a:r>
              <a:rPr lang="en-GB" sz="2000" dirty="0">
                <a:solidFill>
                  <a:srgbClr val="000000"/>
                </a:solidFill>
              </a:rPr>
              <a:t>    (E.g. pebbles, twigs, conkers, feathers, flowers, leaves, pine cones etc)</a:t>
            </a:r>
            <a:endParaRPr lang="en-GB" sz="2000" dirty="0">
              <a:solidFill>
                <a:srgbClr val="000000"/>
              </a:solidFill>
              <a:cs typeface="Calibri"/>
            </a:endParaRPr>
          </a:p>
          <a:p>
            <a:pPr marL="0" indent="0">
              <a:buNone/>
            </a:pPr>
            <a:endParaRPr lang="en-GB" sz="2000" dirty="0"/>
          </a:p>
          <a:p>
            <a:r>
              <a:rPr lang="en-GB" sz="2000" dirty="0"/>
              <a:t>An iPad or digital camera (one per group)</a:t>
            </a:r>
          </a:p>
          <a:p>
            <a:pPr marL="0" indent="0">
              <a:buFont typeface="Arial" panose="020B0604020202020204" pitchFamily="34" charset="0"/>
              <a:buNone/>
            </a:pPr>
            <a:endParaRPr lang="en-GB" sz="2000" dirty="0"/>
          </a:p>
          <a:p>
            <a:r>
              <a:rPr lang="en-GB" sz="2000" dirty="0">
                <a:solidFill>
                  <a:srgbClr val="000000"/>
                </a:solidFill>
              </a:rPr>
              <a:t>A printer</a:t>
            </a:r>
          </a:p>
        </p:txBody>
      </p:sp>
      <p:sp>
        <p:nvSpPr>
          <p:cNvPr id="2" name="Rectangle 1">
            <a:extLst>
              <a:ext uri="{FF2B5EF4-FFF2-40B4-BE49-F238E27FC236}">
                <a16:creationId xmlns:a16="http://schemas.microsoft.com/office/drawing/2014/main" id="{D9E43E5F-8F7D-4F7A-AC8E-16DA12797AC7}"/>
              </a:ext>
            </a:extLst>
          </p:cNvPr>
          <p:cNvSpPr/>
          <p:nvPr/>
        </p:nvSpPr>
        <p:spPr>
          <a:xfrm>
            <a:off x="-2117" y="-2117"/>
            <a:ext cx="12188771" cy="923081"/>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7" descr="Shape, arrow&#10;&#10;Description automatically generated">
            <a:extLst>
              <a:ext uri="{FF2B5EF4-FFF2-40B4-BE49-F238E27FC236}">
                <a16:creationId xmlns:a16="http://schemas.microsoft.com/office/drawing/2014/main" id="{5787187B-505E-47A8-BF8A-2BC9AE980EE5}"/>
              </a:ext>
            </a:extLst>
          </p:cNvPr>
          <p:cNvPicPr>
            <a:picLocks noChangeAspect="1"/>
          </p:cNvPicPr>
          <p:nvPr/>
        </p:nvPicPr>
        <p:blipFill rotWithShape="1">
          <a:blip r:embed="rId3"/>
          <a:srcRect t="11789" r="3557" b="28966"/>
          <a:stretch/>
        </p:blipFill>
        <p:spPr>
          <a:xfrm>
            <a:off x="9666816" y="-2618"/>
            <a:ext cx="2582553" cy="916008"/>
          </a:xfrm>
          <a:prstGeom prst="rect">
            <a:avLst/>
          </a:prstGeom>
        </p:spPr>
      </p:pic>
      <p:sp>
        <p:nvSpPr>
          <p:cNvPr id="9" name="Title 1">
            <a:extLst>
              <a:ext uri="{FF2B5EF4-FFF2-40B4-BE49-F238E27FC236}">
                <a16:creationId xmlns:a16="http://schemas.microsoft.com/office/drawing/2014/main" id="{890BF1B2-8993-4225-BA68-FC1F33668ACF}"/>
              </a:ext>
            </a:extLst>
          </p:cNvPr>
          <p:cNvSpPr>
            <a:spLocks noGrp="1"/>
          </p:cNvSpPr>
          <p:nvPr>
            <p:ph type="title"/>
          </p:nvPr>
        </p:nvSpPr>
        <p:spPr>
          <a:xfrm>
            <a:off x="835479" y="375747"/>
            <a:ext cx="4906434" cy="605673"/>
          </a:xfrm>
        </p:spPr>
        <p:txBody>
          <a:bodyPr>
            <a:normAutofit fontScale="90000"/>
          </a:bodyPr>
          <a:lstStyle/>
          <a:p>
            <a:r>
              <a:rPr lang="en-GB" sz="3200" b="1" i="1">
                <a:solidFill>
                  <a:schemeClr val="bg1"/>
                </a:solidFill>
              </a:rPr>
              <a:t>Art activity</a:t>
            </a:r>
            <a:r>
              <a:rPr lang="en-GB" sz="4000" b="1" i="1">
                <a:solidFill>
                  <a:schemeClr val="accent4">
                    <a:lumMod val="75000"/>
                  </a:schemeClr>
                </a:solidFill>
              </a:rPr>
              <a:t> </a:t>
            </a:r>
            <a:br>
              <a:rPr lang="en-GB" sz="3200" i="1"/>
            </a:br>
            <a:r>
              <a:rPr lang="en-GB" sz="3100" i="1"/>
              <a:t>   </a:t>
            </a:r>
            <a:r>
              <a:rPr lang="en-GB" sz="1400" i="1"/>
              <a:t>  </a:t>
            </a:r>
            <a:endParaRPr lang="en-GB" i="1"/>
          </a:p>
        </p:txBody>
      </p:sp>
      <p:pic>
        <p:nvPicPr>
          <p:cNvPr id="10" name="Picture 10" descr="A picture containing dark&#10;&#10;Description automatically generated">
            <a:extLst>
              <a:ext uri="{FF2B5EF4-FFF2-40B4-BE49-F238E27FC236}">
                <a16:creationId xmlns:a16="http://schemas.microsoft.com/office/drawing/2014/main" id="{D3663672-E033-4672-8FAD-DCEAFB9B5C69}"/>
              </a:ext>
            </a:extLst>
          </p:cNvPr>
          <p:cNvPicPr>
            <a:picLocks noChangeAspect="1"/>
          </p:cNvPicPr>
          <p:nvPr/>
        </p:nvPicPr>
        <p:blipFill>
          <a:blip r:embed="rId4"/>
          <a:stretch>
            <a:fillRect/>
          </a:stretch>
        </p:blipFill>
        <p:spPr>
          <a:xfrm>
            <a:off x="836909" y="1472528"/>
            <a:ext cx="6411132" cy="748707"/>
          </a:xfrm>
          <a:prstGeom prst="rect">
            <a:avLst/>
          </a:prstGeom>
        </p:spPr>
      </p:pic>
      <p:pic>
        <p:nvPicPr>
          <p:cNvPr id="4" name="Picture 4" descr="A picture containing shape&#10;&#10;Description automatically generated">
            <a:extLst>
              <a:ext uri="{FF2B5EF4-FFF2-40B4-BE49-F238E27FC236}">
                <a16:creationId xmlns:a16="http://schemas.microsoft.com/office/drawing/2014/main" id="{24023128-F4AE-484A-B018-89BDFAC4398D}"/>
              </a:ext>
            </a:extLst>
          </p:cNvPr>
          <p:cNvPicPr>
            <a:picLocks noChangeAspect="1"/>
          </p:cNvPicPr>
          <p:nvPr/>
        </p:nvPicPr>
        <p:blipFill>
          <a:blip r:embed="rId5"/>
          <a:stretch>
            <a:fillRect/>
          </a:stretch>
        </p:blipFill>
        <p:spPr>
          <a:xfrm>
            <a:off x="7147109" y="4644648"/>
            <a:ext cx="2743200" cy="1788063"/>
          </a:xfrm>
          <a:prstGeom prst="rect">
            <a:avLst/>
          </a:prstGeom>
        </p:spPr>
      </p:pic>
      <p:pic>
        <p:nvPicPr>
          <p:cNvPr id="5" name="Picture 5" descr="A picture containing Scotch egg, dark&#10;&#10;Description automatically generated">
            <a:extLst>
              <a:ext uri="{FF2B5EF4-FFF2-40B4-BE49-F238E27FC236}">
                <a16:creationId xmlns:a16="http://schemas.microsoft.com/office/drawing/2014/main" id="{533BA51B-D1B1-4040-BE11-C7A563A06A8D}"/>
              </a:ext>
            </a:extLst>
          </p:cNvPr>
          <p:cNvPicPr>
            <a:picLocks noChangeAspect="1"/>
          </p:cNvPicPr>
          <p:nvPr/>
        </p:nvPicPr>
        <p:blipFill>
          <a:blip r:embed="rId6"/>
          <a:stretch>
            <a:fillRect/>
          </a:stretch>
        </p:blipFill>
        <p:spPr>
          <a:xfrm>
            <a:off x="10355451" y="2298617"/>
            <a:ext cx="1206285" cy="840088"/>
          </a:xfrm>
          <a:prstGeom prst="rect">
            <a:avLst/>
          </a:prstGeom>
        </p:spPr>
      </p:pic>
      <p:pic>
        <p:nvPicPr>
          <p:cNvPr id="6" name="Picture 7">
            <a:extLst>
              <a:ext uri="{FF2B5EF4-FFF2-40B4-BE49-F238E27FC236}">
                <a16:creationId xmlns:a16="http://schemas.microsoft.com/office/drawing/2014/main" id="{9ADD05F1-EF52-47AA-84EF-A6CED96B7AB2}"/>
              </a:ext>
            </a:extLst>
          </p:cNvPr>
          <p:cNvPicPr>
            <a:picLocks noChangeAspect="1"/>
          </p:cNvPicPr>
          <p:nvPr/>
        </p:nvPicPr>
        <p:blipFill>
          <a:blip r:embed="rId7"/>
          <a:stretch>
            <a:fillRect/>
          </a:stretch>
        </p:blipFill>
        <p:spPr>
          <a:xfrm>
            <a:off x="8702298" y="2530221"/>
            <a:ext cx="1283778" cy="1797561"/>
          </a:xfrm>
          <a:prstGeom prst="rect">
            <a:avLst/>
          </a:prstGeom>
        </p:spPr>
      </p:pic>
      <p:pic>
        <p:nvPicPr>
          <p:cNvPr id="8" name="Picture 10">
            <a:extLst>
              <a:ext uri="{FF2B5EF4-FFF2-40B4-BE49-F238E27FC236}">
                <a16:creationId xmlns:a16="http://schemas.microsoft.com/office/drawing/2014/main" id="{E4F47DDF-240F-4CF1-BBB0-5A1201362C07}"/>
              </a:ext>
            </a:extLst>
          </p:cNvPr>
          <p:cNvPicPr>
            <a:picLocks noChangeAspect="1"/>
          </p:cNvPicPr>
          <p:nvPr/>
        </p:nvPicPr>
        <p:blipFill>
          <a:blip r:embed="rId8"/>
          <a:stretch>
            <a:fillRect/>
          </a:stretch>
        </p:blipFill>
        <p:spPr>
          <a:xfrm>
            <a:off x="10097145" y="4010283"/>
            <a:ext cx="1542082" cy="1678791"/>
          </a:xfrm>
          <a:prstGeom prst="rect">
            <a:avLst/>
          </a:prstGeom>
        </p:spPr>
      </p:pic>
    </p:spTree>
    <p:extLst>
      <p:ext uri="{BB962C8B-B14F-4D97-AF65-F5344CB8AC3E}">
        <p14:creationId xmlns:p14="http://schemas.microsoft.com/office/powerpoint/2010/main" val="90299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134926-F47F-4F63-9F4D-637E99D0948D}"/>
              </a:ext>
            </a:extLst>
          </p:cNvPr>
          <p:cNvSpPr>
            <a:spLocks noGrp="1"/>
          </p:cNvSpPr>
          <p:nvPr>
            <p:ph idx="1"/>
          </p:nvPr>
        </p:nvSpPr>
        <p:spPr>
          <a:xfrm>
            <a:off x="838200" y="1825625"/>
            <a:ext cx="7545092" cy="4351338"/>
          </a:xfrm>
        </p:spPr>
        <p:txBody>
          <a:bodyPr vert="horz" lIns="91440" tIns="45720" rIns="91440" bIns="45720" rtlCol="0" anchor="t">
            <a:normAutofit lnSpcReduction="10000"/>
          </a:bodyPr>
          <a:lstStyle/>
          <a:p>
            <a:pPr marL="457200" indent="-457200">
              <a:buAutoNum type="arabicPeriod"/>
            </a:pPr>
            <a:r>
              <a:rPr lang="en-GB" sz="2000"/>
              <a:t>Take some close-up photographs of the natural objects from your classification activities. </a:t>
            </a:r>
            <a:endParaRPr lang="en-US">
              <a:cs typeface="Calibri" panose="020F0502020204030204"/>
            </a:endParaRPr>
          </a:p>
          <a:p>
            <a:pPr marL="457200" lvl="1" indent="0">
              <a:buNone/>
            </a:pPr>
            <a:r>
              <a:rPr lang="en-GB" sz="2000" i="1"/>
              <a:t>You can take these images by zooming in or using macro settings on your camera. </a:t>
            </a:r>
            <a:endParaRPr lang="en-GB" sz="2000">
              <a:cs typeface="Calibri" panose="020F0502020204030204"/>
            </a:endParaRPr>
          </a:p>
          <a:p>
            <a:pPr marL="457200" indent="-457200">
              <a:buAutoNum type="arabicPeriod"/>
            </a:pPr>
            <a:endParaRPr lang="en-GB" sz="2000">
              <a:cs typeface="Calibri" panose="020F0502020204030204"/>
            </a:endParaRPr>
          </a:p>
          <a:p>
            <a:pPr marL="457200" indent="-457200">
              <a:buAutoNum type="arabicPeriod"/>
            </a:pPr>
            <a:r>
              <a:rPr lang="en-GB" sz="2000" b="0" i="0" u="none" strike="noStrike">
                <a:solidFill>
                  <a:srgbClr val="000000"/>
                </a:solidFill>
                <a:effectLst/>
              </a:rPr>
              <a:t>Change the images into black and white.</a:t>
            </a:r>
            <a:endParaRPr lang="en-GB" sz="2000" b="0" i="0" u="none" strike="noStrike">
              <a:solidFill>
                <a:srgbClr val="000000"/>
              </a:solidFill>
              <a:effectLst/>
              <a:cs typeface="Calibri"/>
            </a:endParaRPr>
          </a:p>
          <a:p>
            <a:pPr marL="457200" lvl="1" indent="0">
              <a:buNone/>
            </a:pPr>
            <a:r>
              <a:rPr lang="en-GB" sz="2000" i="1">
                <a:solidFill>
                  <a:srgbClr val="000000"/>
                </a:solidFill>
              </a:rPr>
              <a:t>T</a:t>
            </a:r>
            <a:r>
              <a:rPr lang="en-GB" sz="2000" b="0" i="1" u="none" strike="noStrike">
                <a:solidFill>
                  <a:srgbClr val="000000"/>
                </a:solidFill>
                <a:effectLst/>
              </a:rPr>
              <a:t>his can be done using picture settings on your </a:t>
            </a:r>
            <a:r>
              <a:rPr lang="en-GB" sz="2000" i="1">
                <a:solidFill>
                  <a:srgbClr val="000000"/>
                </a:solidFill>
              </a:rPr>
              <a:t>iP</a:t>
            </a:r>
            <a:r>
              <a:rPr lang="en-GB" sz="2000" b="0" i="1" u="none" strike="noStrike">
                <a:solidFill>
                  <a:srgbClr val="000000"/>
                </a:solidFill>
                <a:effectLst/>
              </a:rPr>
              <a:t>ad, camera or print setting on your computer.</a:t>
            </a:r>
            <a:endParaRPr lang="en-GB" sz="2000" i="1">
              <a:cs typeface="Calibri"/>
            </a:endParaRPr>
          </a:p>
          <a:p>
            <a:pPr marL="457200" lvl="1" indent="0">
              <a:buNone/>
            </a:pPr>
            <a:endParaRPr lang="en-GB" sz="2000"/>
          </a:p>
          <a:p>
            <a:pPr marL="457200" indent="-457200">
              <a:buAutoNum type="arabicPeriod"/>
            </a:pPr>
            <a:r>
              <a:rPr lang="en-GB" sz="2000" b="0" i="0" u="none" strike="noStrike">
                <a:solidFill>
                  <a:srgbClr val="000000"/>
                </a:solidFill>
                <a:effectLst/>
              </a:rPr>
              <a:t>Print your images.</a:t>
            </a:r>
            <a:endParaRPr lang="en-GB" sz="2000" b="0" i="0" u="none" strike="noStrike">
              <a:solidFill>
                <a:srgbClr val="000000"/>
              </a:solidFill>
              <a:effectLst/>
              <a:cs typeface="Calibri" panose="020F0502020204030204"/>
            </a:endParaRPr>
          </a:p>
          <a:p>
            <a:pPr lvl="1">
              <a:buFont typeface="Courier New" panose="02070309020205020404" pitchFamily="49" charset="0"/>
              <a:buChar char="o"/>
            </a:pPr>
            <a:r>
              <a:rPr lang="en-GB" sz="2000" b="0" i="0" u="none" strike="noStrike">
                <a:solidFill>
                  <a:srgbClr val="000000"/>
                </a:solidFill>
                <a:effectLst/>
              </a:rPr>
              <a:t>Can you work out which each one of the close-up images is of?</a:t>
            </a:r>
          </a:p>
          <a:p>
            <a:pPr lvl="1">
              <a:buFont typeface="Courier New" panose="02070309020205020404" pitchFamily="49" charset="0"/>
              <a:buChar char="o"/>
            </a:pPr>
            <a:r>
              <a:rPr lang="en-GB" sz="2000" b="0" i="0" u="none" strike="noStrike">
                <a:solidFill>
                  <a:srgbClr val="000000"/>
                </a:solidFill>
                <a:effectLst/>
              </a:rPr>
              <a:t>Can you order them, using the same categories as the Classification Activity?</a:t>
            </a:r>
            <a:endParaRPr lang="en-GB" sz="2000"/>
          </a:p>
          <a:p>
            <a:pPr marL="457200" lvl="1" indent="0">
              <a:buNone/>
            </a:pPr>
            <a:endParaRPr lang="en-GB" sz="1600"/>
          </a:p>
        </p:txBody>
      </p:sp>
      <p:pic>
        <p:nvPicPr>
          <p:cNvPr id="7" name="Picture 6" descr="White text on a black background&#10;&#10;Description automatically generated">
            <a:extLst>
              <a:ext uri="{FF2B5EF4-FFF2-40B4-BE49-F238E27FC236}">
                <a16:creationId xmlns:a16="http://schemas.microsoft.com/office/drawing/2014/main" id="{F3DD1B6C-CEF7-4EA5-8BE8-F4DC791AA30B}"/>
              </a:ext>
            </a:extLst>
          </p:cNvPr>
          <p:cNvPicPr>
            <a:picLocks noChangeAspect="1"/>
          </p:cNvPicPr>
          <p:nvPr/>
        </p:nvPicPr>
        <p:blipFill>
          <a:blip r:embed="rId3"/>
          <a:stretch>
            <a:fillRect/>
          </a:stretch>
        </p:blipFill>
        <p:spPr>
          <a:xfrm>
            <a:off x="838200" y="681037"/>
            <a:ext cx="3879742" cy="714256"/>
          </a:xfrm>
          <a:prstGeom prst="rect">
            <a:avLst/>
          </a:prstGeom>
        </p:spPr>
      </p:pic>
      <p:pic>
        <p:nvPicPr>
          <p:cNvPr id="9" name="Picture 9" descr="A picture containing text&#10;&#10;Description automatically generated">
            <a:extLst>
              <a:ext uri="{FF2B5EF4-FFF2-40B4-BE49-F238E27FC236}">
                <a16:creationId xmlns:a16="http://schemas.microsoft.com/office/drawing/2014/main" id="{15EA5DCA-7531-4177-B468-D58C11D54DB9}"/>
              </a:ext>
            </a:extLst>
          </p:cNvPr>
          <p:cNvPicPr>
            <a:picLocks noChangeAspect="1"/>
          </p:cNvPicPr>
          <p:nvPr/>
        </p:nvPicPr>
        <p:blipFill>
          <a:blip r:embed="rId4"/>
          <a:stretch>
            <a:fillRect/>
          </a:stretch>
        </p:blipFill>
        <p:spPr>
          <a:xfrm>
            <a:off x="8573147" y="481352"/>
            <a:ext cx="3388962" cy="2692313"/>
          </a:xfrm>
          <a:prstGeom prst="rect">
            <a:avLst/>
          </a:prstGeom>
        </p:spPr>
      </p:pic>
      <p:pic>
        <p:nvPicPr>
          <p:cNvPr id="10" name="Picture 10" descr="A picture containing text, case, businesscard&#10;&#10;Description automatically generated">
            <a:extLst>
              <a:ext uri="{FF2B5EF4-FFF2-40B4-BE49-F238E27FC236}">
                <a16:creationId xmlns:a16="http://schemas.microsoft.com/office/drawing/2014/main" id="{7DB4FB88-7394-4880-A753-8B1B3D869219}"/>
              </a:ext>
            </a:extLst>
          </p:cNvPr>
          <p:cNvPicPr>
            <a:picLocks noChangeAspect="1"/>
          </p:cNvPicPr>
          <p:nvPr/>
        </p:nvPicPr>
        <p:blipFill>
          <a:blip r:embed="rId5"/>
          <a:stretch>
            <a:fillRect/>
          </a:stretch>
        </p:blipFill>
        <p:spPr>
          <a:xfrm>
            <a:off x="8908942" y="3538008"/>
            <a:ext cx="2162014" cy="3088289"/>
          </a:xfrm>
          <a:prstGeom prst="rect">
            <a:avLst/>
          </a:prstGeom>
        </p:spPr>
      </p:pic>
    </p:spTree>
    <p:extLst>
      <p:ext uri="{BB962C8B-B14F-4D97-AF65-F5344CB8AC3E}">
        <p14:creationId xmlns:p14="http://schemas.microsoft.com/office/powerpoint/2010/main" val="115996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anim calcmode="lin" valueType="num">
                                      <p:cBhvr>
                                        <p:cTn id="4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F2FDA4-E250-4E4F-9E80-620CDF84D49F}"/>
              </a:ext>
            </a:extLst>
          </p:cNvPr>
          <p:cNvSpPr/>
          <p:nvPr/>
        </p:nvSpPr>
        <p:spPr>
          <a:xfrm>
            <a:off x="-12279" y="1744239"/>
            <a:ext cx="4261855" cy="605581"/>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a:solidFill>
                  <a:schemeClr val="tx1"/>
                </a:solidFill>
                <a:hlinkClick r:id="rId3">
                  <a:extLst>
                    <a:ext uri="{A12FA001-AC4F-418D-AE19-62706E023703}">
                      <ahyp:hlinkClr xmlns:ahyp="http://schemas.microsoft.com/office/drawing/2018/hyperlinkcolor" val="tx"/>
                    </a:ext>
                  </a:extLst>
                </a:hlinkClick>
              </a:rPr>
              <a:t>Andy Goldsworthy</a:t>
            </a:r>
            <a:endParaRPr lang="en-GB" sz="3200" b="1">
              <a:solidFill>
                <a:schemeClr val="tx1"/>
              </a:solidFill>
              <a:cs typeface="Calibri" panose="020F0502020204030204"/>
            </a:endParaRPr>
          </a:p>
        </p:txBody>
      </p:sp>
      <p:pic>
        <p:nvPicPr>
          <p:cNvPr id="7" name="Picture 7">
            <a:extLst>
              <a:ext uri="{FF2B5EF4-FFF2-40B4-BE49-F238E27FC236}">
                <a16:creationId xmlns:a16="http://schemas.microsoft.com/office/drawing/2014/main" id="{7C711223-68F8-457C-8E1A-1F9262CE32A7}"/>
              </a:ext>
            </a:extLst>
          </p:cNvPr>
          <p:cNvPicPr>
            <a:picLocks noChangeAspect="1"/>
          </p:cNvPicPr>
          <p:nvPr/>
        </p:nvPicPr>
        <p:blipFill>
          <a:blip r:embed="rId4"/>
          <a:stretch>
            <a:fillRect/>
          </a:stretch>
        </p:blipFill>
        <p:spPr>
          <a:xfrm>
            <a:off x="840317" y="422087"/>
            <a:ext cx="6426200" cy="935155"/>
          </a:xfrm>
          <a:prstGeom prst="rect">
            <a:avLst/>
          </a:prstGeom>
        </p:spPr>
      </p:pic>
      <p:sp>
        <p:nvSpPr>
          <p:cNvPr id="11" name="Rectangle 10">
            <a:extLst>
              <a:ext uri="{FF2B5EF4-FFF2-40B4-BE49-F238E27FC236}">
                <a16:creationId xmlns:a16="http://schemas.microsoft.com/office/drawing/2014/main" id="{5D9E8B5E-32DF-4FAB-BCB3-658B730968F9}"/>
              </a:ext>
            </a:extLst>
          </p:cNvPr>
          <p:cNvSpPr/>
          <p:nvPr/>
        </p:nvSpPr>
        <p:spPr>
          <a:xfrm>
            <a:off x="-12277" y="4580890"/>
            <a:ext cx="4261855" cy="605581"/>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3200" b="1">
                <a:solidFill>
                  <a:schemeClr val="tx1"/>
                </a:solidFill>
                <a:hlinkClick r:id="rId5">
                  <a:extLst>
                    <a:ext uri="{A12FA001-AC4F-418D-AE19-62706E023703}">
                      <ahyp:hlinkClr xmlns:ahyp="http://schemas.microsoft.com/office/drawing/2018/hyperlinkcolor" val="tx"/>
                    </a:ext>
                  </a:extLst>
                </a:hlinkClick>
              </a:rPr>
              <a:t>Nancy Holt</a:t>
            </a:r>
            <a:endParaRPr lang="en-GB" sz="3200" b="1">
              <a:solidFill>
                <a:schemeClr val="tx1"/>
              </a:solidFill>
              <a:cs typeface="Calibri" panose="020F0502020204030204"/>
            </a:endParaRPr>
          </a:p>
        </p:txBody>
      </p:sp>
      <p:sp>
        <p:nvSpPr>
          <p:cNvPr id="15" name="Rectangle 14">
            <a:extLst>
              <a:ext uri="{FF2B5EF4-FFF2-40B4-BE49-F238E27FC236}">
                <a16:creationId xmlns:a16="http://schemas.microsoft.com/office/drawing/2014/main" id="{661B0D92-DBBC-4065-B0D2-7DEFE9966E6D}"/>
              </a:ext>
            </a:extLst>
          </p:cNvPr>
          <p:cNvSpPr/>
          <p:nvPr/>
        </p:nvSpPr>
        <p:spPr>
          <a:xfrm>
            <a:off x="-12278" y="3171350"/>
            <a:ext cx="4261855" cy="605581"/>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3200" b="1">
                <a:solidFill>
                  <a:schemeClr val="tx1"/>
                </a:solidFill>
                <a:hlinkClick r:id="rId6">
                  <a:extLst>
                    <a:ext uri="{A12FA001-AC4F-418D-AE19-62706E023703}">
                      <ahyp:hlinkClr xmlns:ahyp="http://schemas.microsoft.com/office/drawing/2018/hyperlinkcolor" val="tx"/>
                    </a:ext>
                  </a:extLst>
                </a:hlinkClick>
              </a:rPr>
              <a:t>Kate MccGwire</a:t>
            </a:r>
            <a:endParaRPr lang="en-GB" sz="3200" b="1">
              <a:solidFill>
                <a:schemeClr val="tx1"/>
              </a:solidFill>
              <a:cs typeface="Calibri" panose="020F0502020204030204"/>
            </a:endParaRPr>
          </a:p>
        </p:txBody>
      </p:sp>
      <p:sp>
        <p:nvSpPr>
          <p:cNvPr id="2" name="TextBox 1">
            <a:extLst>
              <a:ext uri="{FF2B5EF4-FFF2-40B4-BE49-F238E27FC236}">
                <a16:creationId xmlns:a16="http://schemas.microsoft.com/office/drawing/2014/main" id="{2B8837E7-FE8D-4778-B0D5-1BB04378CFFB}"/>
              </a:ext>
            </a:extLst>
          </p:cNvPr>
          <p:cNvSpPr txBox="1"/>
          <p:nvPr/>
        </p:nvSpPr>
        <p:spPr>
          <a:xfrm>
            <a:off x="4783660" y="1625624"/>
            <a:ext cx="6750268" cy="4647426"/>
          </a:xfrm>
          <a:prstGeom prst="rect">
            <a:avLst/>
          </a:prstGeom>
          <a:noFill/>
        </p:spPr>
        <p:txBody>
          <a:bodyPr wrap="square" lIns="91440" tIns="45720" rIns="91440" bIns="45720" anchor="t">
            <a:spAutoFit/>
          </a:bodyPr>
          <a:lstStyle/>
          <a:p>
            <a:r>
              <a:rPr lang="en-GB" sz="2000">
                <a:solidFill>
                  <a:srgbClr val="222222"/>
                </a:solidFill>
                <a:effectLst/>
                <a:ea typeface="Times New Roman" panose="02020603050405020304" pitchFamily="18" charset="0"/>
              </a:rPr>
              <a:t>Andy Goldsworthy is a British artist, who uses natural materials to create site-specific artworks which explore the relationship between humans and their natural surroundings.</a:t>
            </a:r>
          </a:p>
          <a:p>
            <a:endParaRPr lang="en-GB">
              <a:solidFill>
                <a:srgbClr val="222222"/>
              </a:solidFill>
              <a:ea typeface="Times New Roman" panose="02020603050405020304" pitchFamily="18" charset="0"/>
            </a:endParaRPr>
          </a:p>
          <a:p>
            <a:endParaRPr lang="en-GB">
              <a:solidFill>
                <a:srgbClr val="222222"/>
              </a:solidFill>
              <a:ea typeface="Times New Roman" panose="02020603050405020304" pitchFamily="18" charset="0"/>
            </a:endParaRPr>
          </a:p>
          <a:p>
            <a:r>
              <a:rPr lang="en-GB" sz="2000">
                <a:solidFill>
                  <a:srgbClr val="222222"/>
                </a:solidFill>
                <a:effectLst/>
                <a:ea typeface="Times New Roman" panose="02020603050405020304" pitchFamily="18" charset="0"/>
              </a:rPr>
              <a:t>Kate MccGwire is a British sculptor who specialises in using the feathers, as a natural material, in her work. </a:t>
            </a:r>
            <a:endParaRPr lang="en-GB" sz="2000">
              <a:effectLst/>
              <a:ea typeface="Times New Roman" panose="02020603050405020304" pitchFamily="18" charset="0"/>
            </a:endParaRPr>
          </a:p>
          <a:p>
            <a:endParaRPr lang="en-GB" sz="2000">
              <a:solidFill>
                <a:srgbClr val="222222"/>
              </a:solidFill>
              <a:ea typeface="Times New Roman" panose="02020603050405020304" pitchFamily="18" charset="0"/>
            </a:endParaRPr>
          </a:p>
          <a:p>
            <a:endParaRPr lang="en-GB" sz="2000">
              <a:solidFill>
                <a:srgbClr val="222222"/>
              </a:solidFill>
              <a:ea typeface="Times New Roman" panose="02020603050405020304" pitchFamily="18" charset="0"/>
            </a:endParaRPr>
          </a:p>
          <a:p>
            <a:r>
              <a:rPr lang="en-GB" sz="2000">
                <a:solidFill>
                  <a:srgbClr val="222222"/>
                </a:solidFill>
                <a:ea typeface="Times New Roman" panose="02020603050405020304" pitchFamily="18" charset="0"/>
              </a:rPr>
              <a:t>Gill says: </a:t>
            </a:r>
            <a:r>
              <a:rPr lang="en-GB" sz="2000" i="1">
                <a:solidFill>
                  <a:srgbClr val="222222"/>
                </a:solidFill>
                <a:ea typeface="Times New Roman" panose="02020603050405020304" pitchFamily="18" charset="0"/>
              </a:rPr>
              <a:t>“</a:t>
            </a:r>
            <a:r>
              <a:rPr lang="en-GB" sz="2000" i="1">
                <a:solidFill>
                  <a:srgbClr val="222222"/>
                </a:solidFill>
                <a:effectLst/>
                <a:ea typeface="Times New Roman" panose="02020603050405020304" pitchFamily="18" charset="0"/>
              </a:rPr>
              <a:t>Nancy Holt was an American Artist from the Land Art movement. She connected with the landscape in her art. Her sculpture ‘'Sun Tunnels’’ her most famous work, uses the play of sunlight through huge concrete cylinders to capture change. In the classroom you could take cardboard tubes and use them as viewfinders to observe the natural world around you.”</a:t>
            </a:r>
            <a:endParaRPr lang="en-GB" sz="2000">
              <a:solidFill>
                <a:srgbClr val="222222"/>
              </a:solidFill>
              <a:ea typeface="Times New Roman" panose="02020603050405020304" pitchFamily="18" charset="0"/>
            </a:endParaRPr>
          </a:p>
        </p:txBody>
      </p:sp>
    </p:spTree>
    <p:extLst>
      <p:ext uri="{BB962C8B-B14F-4D97-AF65-F5344CB8AC3E}">
        <p14:creationId xmlns:p14="http://schemas.microsoft.com/office/powerpoint/2010/main" val="8875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81C4A631-DB27-4B88-80D5-EBE6E45FCE90}"/>
              </a:ext>
            </a:extLst>
          </p:cNvPr>
          <p:cNvPicPr>
            <a:picLocks noChangeAspect="1"/>
          </p:cNvPicPr>
          <p:nvPr/>
        </p:nvPicPr>
        <p:blipFill>
          <a:blip r:embed="rId3"/>
          <a:stretch>
            <a:fillRect/>
          </a:stretch>
        </p:blipFill>
        <p:spPr>
          <a:xfrm>
            <a:off x="14817" y="1058"/>
            <a:ext cx="12172950" cy="6855883"/>
          </a:xfrm>
          <a:prstGeom prst="rect">
            <a:avLst/>
          </a:prstGeom>
        </p:spPr>
      </p:pic>
      <p:sp>
        <p:nvSpPr>
          <p:cNvPr id="10" name="TextBox 9">
            <a:extLst>
              <a:ext uri="{FF2B5EF4-FFF2-40B4-BE49-F238E27FC236}">
                <a16:creationId xmlns:a16="http://schemas.microsoft.com/office/drawing/2014/main" id="{14094BD0-A382-43E0-8FD2-BFDDC0B894DD}"/>
              </a:ext>
            </a:extLst>
          </p:cNvPr>
          <p:cNvSpPr txBox="1"/>
          <p:nvPr/>
        </p:nvSpPr>
        <p:spPr>
          <a:xfrm>
            <a:off x="2368755" y="4719278"/>
            <a:ext cx="377558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Ink Free" panose="03080402000500000000" pitchFamily="66" charset="0"/>
              </a:rPr>
              <a:t>with Year 1</a:t>
            </a:r>
          </a:p>
        </p:txBody>
      </p:sp>
    </p:spTree>
    <p:extLst>
      <p:ext uri="{BB962C8B-B14F-4D97-AF65-F5344CB8AC3E}">
        <p14:creationId xmlns:p14="http://schemas.microsoft.com/office/powerpoint/2010/main" val="102881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0EF17-2F72-4A12-BC2B-B65DC6EFF2B5}"/>
              </a:ext>
            </a:extLst>
          </p:cNvPr>
          <p:cNvSpPr>
            <a:spLocks noGrp="1"/>
          </p:cNvSpPr>
          <p:nvPr>
            <p:ph idx="1"/>
          </p:nvPr>
        </p:nvSpPr>
        <p:spPr>
          <a:xfrm>
            <a:off x="945242" y="2675106"/>
            <a:ext cx="6094694" cy="3293741"/>
          </a:xfrm>
        </p:spPr>
        <p:txBody>
          <a:bodyPr vert="horz" lIns="91440" tIns="45720" rIns="91440" bIns="45720" rtlCol="0" anchor="t">
            <a:normAutofit/>
          </a:bodyPr>
          <a:lstStyle/>
          <a:p>
            <a:pPr marL="0" indent="0">
              <a:buNone/>
            </a:pPr>
            <a:r>
              <a:rPr lang="en-GB" sz="2000" i="1" dirty="0"/>
              <a:t>Observe closely, perhaps using magnifying glasses, and compare and contrast familiar plants; describe how they were able to identify and group them.</a:t>
            </a:r>
            <a:endParaRPr lang="en-GB" sz="2000" b="1" i="1" dirty="0">
              <a:cs typeface="Calibri"/>
            </a:endParaRPr>
          </a:p>
          <a:p>
            <a:pPr marL="0" indent="0">
              <a:buNone/>
            </a:pPr>
            <a:endParaRPr lang="en-GB" sz="1050" b="1" dirty="0">
              <a:cs typeface="Calibri"/>
            </a:endParaRPr>
          </a:p>
          <a:p>
            <a:pPr marL="0" indent="0">
              <a:buNone/>
            </a:pPr>
            <a:r>
              <a:rPr lang="en-GB" sz="2400" b="1" dirty="0">
                <a:cs typeface="Calibri"/>
              </a:rPr>
              <a:t>You will need...</a:t>
            </a:r>
            <a:endParaRPr lang="en-GB" sz="2400" dirty="0">
              <a:cs typeface="Calibri" panose="020F0502020204030204"/>
            </a:endParaRPr>
          </a:p>
          <a:p>
            <a:r>
              <a:rPr lang="en-GB" sz="2000" dirty="0"/>
              <a:t>Coloured electrical tape, masking tape or hula hoops to make 'sorting circles' on the floor.</a:t>
            </a:r>
          </a:p>
          <a:p>
            <a:pPr marL="0" indent="0">
              <a:buNone/>
            </a:pPr>
            <a:endParaRPr lang="en-GB" sz="1000" dirty="0"/>
          </a:p>
          <a:p>
            <a:r>
              <a:rPr lang="en-GB" sz="2000" dirty="0"/>
              <a:t>A variety of leaves.  </a:t>
            </a:r>
          </a:p>
        </p:txBody>
      </p:sp>
      <p:sp>
        <p:nvSpPr>
          <p:cNvPr id="5" name="Rectangle 4">
            <a:extLst>
              <a:ext uri="{FF2B5EF4-FFF2-40B4-BE49-F238E27FC236}">
                <a16:creationId xmlns:a16="http://schemas.microsoft.com/office/drawing/2014/main" id="{45872CD9-0EB5-4A6B-853B-25CD8407EFA0}"/>
              </a:ext>
            </a:extLst>
          </p:cNvPr>
          <p:cNvSpPr/>
          <p:nvPr/>
        </p:nvSpPr>
        <p:spPr>
          <a:xfrm>
            <a:off x="-2117" y="-2117"/>
            <a:ext cx="12382499" cy="910166"/>
          </a:xfrm>
          <a:prstGeom prst="rect">
            <a:avLst/>
          </a:prstGeom>
          <a:solidFill>
            <a:srgbClr val="8C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7" descr="Shape, arrow&#10;&#10;Description automatically generated">
            <a:extLst>
              <a:ext uri="{FF2B5EF4-FFF2-40B4-BE49-F238E27FC236}">
                <a16:creationId xmlns:a16="http://schemas.microsoft.com/office/drawing/2014/main" id="{F5B55411-6A3D-4C2B-AE12-D71BA43EFD08}"/>
              </a:ext>
            </a:extLst>
          </p:cNvPr>
          <p:cNvPicPr>
            <a:picLocks noChangeAspect="1"/>
          </p:cNvPicPr>
          <p:nvPr/>
        </p:nvPicPr>
        <p:blipFill rotWithShape="1">
          <a:blip r:embed="rId3"/>
          <a:srcRect t="11789" r="3557" b="28966"/>
          <a:stretch/>
        </p:blipFill>
        <p:spPr>
          <a:xfrm>
            <a:off x="9666816" y="-2618"/>
            <a:ext cx="2582553" cy="916008"/>
          </a:xfrm>
          <a:prstGeom prst="rect">
            <a:avLst/>
          </a:prstGeom>
        </p:spPr>
      </p:pic>
      <p:sp>
        <p:nvSpPr>
          <p:cNvPr id="9" name="Title 1">
            <a:extLst>
              <a:ext uri="{FF2B5EF4-FFF2-40B4-BE49-F238E27FC236}">
                <a16:creationId xmlns:a16="http://schemas.microsoft.com/office/drawing/2014/main" id="{BB5A85E4-A810-4ABD-8274-B6C6D25EB3FD}"/>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solidFill>
                  <a:schemeClr val="bg1"/>
                </a:solidFill>
              </a:rPr>
              <a:t>Classification activity</a:t>
            </a:r>
            <a:r>
              <a:rPr lang="en-GB" sz="4000" b="1" i="1">
                <a:solidFill>
                  <a:schemeClr val="accent4">
                    <a:lumMod val="75000"/>
                  </a:schemeClr>
                </a:solidFill>
              </a:rPr>
              <a:t> </a:t>
            </a:r>
            <a:br>
              <a:rPr lang="en-GB" sz="3200" i="1"/>
            </a:br>
            <a:r>
              <a:rPr lang="en-GB" sz="3100" i="1"/>
              <a:t>   </a:t>
            </a:r>
            <a:r>
              <a:rPr lang="en-GB" sz="1400" i="1"/>
              <a:t>  </a:t>
            </a:r>
            <a:endParaRPr lang="en-GB" i="1"/>
          </a:p>
        </p:txBody>
      </p:sp>
      <p:pic>
        <p:nvPicPr>
          <p:cNvPr id="13" name="Picture 13">
            <a:extLst>
              <a:ext uri="{FF2B5EF4-FFF2-40B4-BE49-F238E27FC236}">
                <a16:creationId xmlns:a16="http://schemas.microsoft.com/office/drawing/2014/main" id="{1EA484F8-0414-4087-94E3-E8E4A10BE9E0}"/>
              </a:ext>
            </a:extLst>
          </p:cNvPr>
          <p:cNvPicPr>
            <a:picLocks noChangeAspect="1"/>
          </p:cNvPicPr>
          <p:nvPr/>
        </p:nvPicPr>
        <p:blipFill>
          <a:blip r:embed="rId4"/>
          <a:stretch>
            <a:fillRect/>
          </a:stretch>
        </p:blipFill>
        <p:spPr>
          <a:xfrm>
            <a:off x="1053494" y="1548761"/>
            <a:ext cx="4002617" cy="944613"/>
          </a:xfrm>
          <a:prstGeom prst="rect">
            <a:avLst/>
          </a:prstGeom>
        </p:spPr>
      </p:pic>
      <p:pic>
        <p:nvPicPr>
          <p:cNvPr id="14" name="Picture 14">
            <a:extLst>
              <a:ext uri="{FF2B5EF4-FFF2-40B4-BE49-F238E27FC236}">
                <a16:creationId xmlns:a16="http://schemas.microsoft.com/office/drawing/2014/main" id="{21237ACE-3473-4C5A-B810-D24E21C94005}"/>
              </a:ext>
            </a:extLst>
          </p:cNvPr>
          <p:cNvPicPr>
            <a:picLocks noChangeAspect="1"/>
          </p:cNvPicPr>
          <p:nvPr/>
        </p:nvPicPr>
        <p:blipFill>
          <a:blip r:embed="rId5"/>
          <a:stretch>
            <a:fillRect/>
          </a:stretch>
        </p:blipFill>
        <p:spPr>
          <a:xfrm rot="3540000">
            <a:off x="7213297" y="2224769"/>
            <a:ext cx="1261534" cy="1118239"/>
          </a:xfrm>
          <a:prstGeom prst="rect">
            <a:avLst/>
          </a:prstGeom>
        </p:spPr>
      </p:pic>
      <p:pic>
        <p:nvPicPr>
          <p:cNvPr id="15" name="Picture 15">
            <a:extLst>
              <a:ext uri="{FF2B5EF4-FFF2-40B4-BE49-F238E27FC236}">
                <a16:creationId xmlns:a16="http://schemas.microsoft.com/office/drawing/2014/main" id="{96D40B75-4DFF-4B44-BF0C-2312AB64B664}"/>
              </a:ext>
            </a:extLst>
          </p:cNvPr>
          <p:cNvPicPr>
            <a:picLocks noChangeAspect="1"/>
          </p:cNvPicPr>
          <p:nvPr/>
        </p:nvPicPr>
        <p:blipFill>
          <a:blip r:embed="rId6"/>
          <a:stretch>
            <a:fillRect/>
          </a:stretch>
        </p:blipFill>
        <p:spPr>
          <a:xfrm>
            <a:off x="8939299" y="1244600"/>
            <a:ext cx="1287818" cy="2072217"/>
          </a:xfrm>
          <a:prstGeom prst="rect">
            <a:avLst/>
          </a:prstGeom>
        </p:spPr>
      </p:pic>
      <p:pic>
        <p:nvPicPr>
          <p:cNvPr id="16" name="Picture 16" descr="Logo&#10;&#10;Description automatically generated">
            <a:extLst>
              <a:ext uri="{FF2B5EF4-FFF2-40B4-BE49-F238E27FC236}">
                <a16:creationId xmlns:a16="http://schemas.microsoft.com/office/drawing/2014/main" id="{36A14615-1F6A-4900-81B2-CFCE01005EB2}"/>
              </a:ext>
            </a:extLst>
          </p:cNvPr>
          <p:cNvPicPr>
            <a:picLocks noChangeAspect="1"/>
          </p:cNvPicPr>
          <p:nvPr/>
        </p:nvPicPr>
        <p:blipFill>
          <a:blip r:embed="rId7"/>
          <a:stretch>
            <a:fillRect/>
          </a:stretch>
        </p:blipFill>
        <p:spPr>
          <a:xfrm>
            <a:off x="10312400" y="1831546"/>
            <a:ext cx="1272117" cy="1332241"/>
          </a:xfrm>
          <a:prstGeom prst="rect">
            <a:avLst/>
          </a:prstGeom>
        </p:spPr>
      </p:pic>
      <p:pic>
        <p:nvPicPr>
          <p:cNvPr id="17" name="Picture 17" descr="A picture containing outdoor, dark, hydrozoan&#10;&#10;Description automatically generated">
            <a:extLst>
              <a:ext uri="{FF2B5EF4-FFF2-40B4-BE49-F238E27FC236}">
                <a16:creationId xmlns:a16="http://schemas.microsoft.com/office/drawing/2014/main" id="{BD155382-190C-4A2F-9E4B-EABD8E5D9AF3}"/>
              </a:ext>
            </a:extLst>
          </p:cNvPr>
          <p:cNvPicPr>
            <a:picLocks noChangeAspect="1"/>
          </p:cNvPicPr>
          <p:nvPr/>
        </p:nvPicPr>
        <p:blipFill>
          <a:blip r:embed="rId8"/>
          <a:stretch>
            <a:fillRect/>
          </a:stretch>
        </p:blipFill>
        <p:spPr>
          <a:xfrm>
            <a:off x="7888816" y="1640764"/>
            <a:ext cx="753534" cy="380304"/>
          </a:xfrm>
          <a:prstGeom prst="rect">
            <a:avLst/>
          </a:prstGeom>
        </p:spPr>
      </p:pic>
      <p:pic>
        <p:nvPicPr>
          <p:cNvPr id="18" name="Picture 18">
            <a:extLst>
              <a:ext uri="{FF2B5EF4-FFF2-40B4-BE49-F238E27FC236}">
                <a16:creationId xmlns:a16="http://schemas.microsoft.com/office/drawing/2014/main" id="{9C86D2F7-510E-42E3-8262-5E0D987B3687}"/>
              </a:ext>
            </a:extLst>
          </p:cNvPr>
          <p:cNvPicPr>
            <a:picLocks noChangeAspect="1"/>
          </p:cNvPicPr>
          <p:nvPr/>
        </p:nvPicPr>
        <p:blipFill>
          <a:blip r:embed="rId9"/>
          <a:stretch>
            <a:fillRect/>
          </a:stretch>
        </p:blipFill>
        <p:spPr>
          <a:xfrm>
            <a:off x="6301316" y="4397764"/>
            <a:ext cx="1462617" cy="1893638"/>
          </a:xfrm>
          <a:prstGeom prst="rect">
            <a:avLst/>
          </a:prstGeom>
        </p:spPr>
      </p:pic>
      <p:pic>
        <p:nvPicPr>
          <p:cNvPr id="22" name="Picture 22">
            <a:extLst>
              <a:ext uri="{FF2B5EF4-FFF2-40B4-BE49-F238E27FC236}">
                <a16:creationId xmlns:a16="http://schemas.microsoft.com/office/drawing/2014/main" id="{77DBBCCE-AC73-41FE-9854-592617A4E52F}"/>
              </a:ext>
            </a:extLst>
          </p:cNvPr>
          <p:cNvPicPr>
            <a:picLocks noChangeAspect="1"/>
          </p:cNvPicPr>
          <p:nvPr/>
        </p:nvPicPr>
        <p:blipFill>
          <a:blip r:embed="rId10"/>
          <a:stretch>
            <a:fillRect/>
          </a:stretch>
        </p:blipFill>
        <p:spPr>
          <a:xfrm>
            <a:off x="9074150" y="3803650"/>
            <a:ext cx="2743200" cy="2743200"/>
          </a:xfrm>
          <a:prstGeom prst="rect">
            <a:avLst/>
          </a:prstGeom>
        </p:spPr>
      </p:pic>
      <p:pic>
        <p:nvPicPr>
          <p:cNvPr id="23" name="Picture 23" descr="A picture containing text, device, control panel&#10;&#10;Description automatically generated">
            <a:extLst>
              <a:ext uri="{FF2B5EF4-FFF2-40B4-BE49-F238E27FC236}">
                <a16:creationId xmlns:a16="http://schemas.microsoft.com/office/drawing/2014/main" id="{C47E2244-33EB-4D89-85B2-28249678A66C}"/>
              </a:ext>
            </a:extLst>
          </p:cNvPr>
          <p:cNvPicPr>
            <a:picLocks noChangeAspect="1"/>
          </p:cNvPicPr>
          <p:nvPr/>
        </p:nvPicPr>
        <p:blipFill>
          <a:blip r:embed="rId11"/>
          <a:stretch>
            <a:fillRect/>
          </a:stretch>
        </p:blipFill>
        <p:spPr>
          <a:xfrm>
            <a:off x="7888817" y="3528484"/>
            <a:ext cx="2743200" cy="2743200"/>
          </a:xfrm>
          <a:prstGeom prst="rect">
            <a:avLst/>
          </a:prstGeom>
        </p:spPr>
      </p:pic>
    </p:spTree>
    <p:extLst>
      <p:ext uri="{BB962C8B-B14F-4D97-AF65-F5344CB8AC3E}">
        <p14:creationId xmlns:p14="http://schemas.microsoft.com/office/powerpoint/2010/main" val="391571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A38563-17C1-4DD0-BAA3-3223A1BBC03F}"/>
              </a:ext>
            </a:extLst>
          </p:cNvPr>
          <p:cNvSpPr>
            <a:spLocks noGrp="1"/>
          </p:cNvSpPr>
          <p:nvPr>
            <p:ph idx="1"/>
          </p:nvPr>
        </p:nvSpPr>
        <p:spPr>
          <a:xfrm>
            <a:off x="838200" y="2451148"/>
            <a:ext cx="4544705" cy="3327756"/>
          </a:xfrm>
        </p:spPr>
        <p:txBody>
          <a:bodyPr vert="horz" lIns="91440" tIns="45720" rIns="91440" bIns="45720" rtlCol="0" anchor="t">
            <a:normAutofit/>
          </a:bodyPr>
          <a:lstStyle/>
          <a:p>
            <a:pPr marL="457200" indent="-457200">
              <a:buAutoNum type="arabicPeriod"/>
            </a:pPr>
            <a:r>
              <a:rPr lang="en-GB" sz="2000" b="0" i="0" u="none" strike="noStrike">
                <a:solidFill>
                  <a:srgbClr val="0B0C0C"/>
                </a:solidFill>
                <a:effectLst/>
              </a:rPr>
              <a:t>Have a careful look at a variety of leaves you've collected. </a:t>
            </a:r>
            <a:endParaRPr lang="en-US"/>
          </a:p>
          <a:p>
            <a:pPr marL="457200" indent="-457200">
              <a:buAutoNum type="arabicPeriod"/>
            </a:pPr>
            <a:endParaRPr lang="en-GB" sz="2000" b="0" i="0" u="none" strike="noStrike">
              <a:solidFill>
                <a:srgbClr val="0B0C0C"/>
              </a:solidFill>
              <a:effectLst/>
              <a:cs typeface="Calibri" panose="020F0502020204030204"/>
            </a:endParaRPr>
          </a:p>
          <a:p>
            <a:pPr marL="457200" indent="-457200">
              <a:buAutoNum type="arabicPeriod"/>
            </a:pPr>
            <a:r>
              <a:rPr lang="en-GB" sz="2000" b="0" i="0" u="none" strike="noStrike">
                <a:solidFill>
                  <a:srgbClr val="0B0C0C"/>
                </a:solidFill>
                <a:effectLst/>
              </a:rPr>
              <a:t>What words would you use to describe the different leaves? </a:t>
            </a:r>
            <a:endParaRPr lang="en-GB" sz="2000" b="0" i="0" u="none" strike="noStrike">
              <a:solidFill>
                <a:srgbClr val="0B0C0C"/>
              </a:solidFill>
              <a:effectLst/>
              <a:cs typeface="Calibri" panose="020F0502020204030204"/>
            </a:endParaRPr>
          </a:p>
          <a:p>
            <a:pPr marL="457200" indent="-457200">
              <a:buAutoNum type="arabicPeriod"/>
            </a:pPr>
            <a:endParaRPr lang="en-GB" sz="2000" b="0" i="0" u="none" strike="noStrike">
              <a:solidFill>
                <a:srgbClr val="0B0C0C"/>
              </a:solidFill>
              <a:effectLst/>
              <a:cs typeface="Calibri" panose="020F0502020204030204"/>
            </a:endParaRPr>
          </a:p>
          <a:p>
            <a:pPr marL="457200" indent="-457200">
              <a:buAutoNum type="arabicPeriod"/>
            </a:pPr>
            <a:r>
              <a:rPr lang="en-GB" sz="2000" b="0" i="0" u="none" strike="noStrike">
                <a:solidFill>
                  <a:srgbClr val="0B0C0C"/>
                </a:solidFill>
                <a:effectLst/>
              </a:rPr>
              <a:t>Look carefully</a:t>
            </a:r>
            <a:r>
              <a:rPr lang="en-GB" sz="2000">
                <a:solidFill>
                  <a:srgbClr val="0B0C0C"/>
                </a:solidFill>
              </a:rPr>
              <a:t>. W</a:t>
            </a:r>
            <a:r>
              <a:rPr lang="en-GB" sz="2000" b="0" i="0" u="none" strike="noStrike">
                <a:solidFill>
                  <a:srgbClr val="0B0C0C"/>
                </a:solidFill>
                <a:effectLst/>
              </a:rPr>
              <a:t>hat similarities and differences can you notice?</a:t>
            </a:r>
            <a:r>
              <a:rPr lang="en-GB" sz="2000"/>
              <a:t> </a:t>
            </a:r>
            <a:endParaRPr lang="en-GB" sz="2000">
              <a:cs typeface="Calibri" panose="020F0502020204030204"/>
            </a:endParaRPr>
          </a:p>
        </p:txBody>
      </p:sp>
      <p:pic>
        <p:nvPicPr>
          <p:cNvPr id="7" name="Picture 6" descr="White text on a black background&#10;&#10;Description automatically generated">
            <a:extLst>
              <a:ext uri="{FF2B5EF4-FFF2-40B4-BE49-F238E27FC236}">
                <a16:creationId xmlns:a16="http://schemas.microsoft.com/office/drawing/2014/main" id="{49B09A28-808B-4E34-AE9E-19E4AC55CCBF}"/>
              </a:ext>
            </a:extLst>
          </p:cNvPr>
          <p:cNvPicPr>
            <a:picLocks noChangeAspect="1"/>
          </p:cNvPicPr>
          <p:nvPr/>
        </p:nvPicPr>
        <p:blipFill>
          <a:blip r:embed="rId3"/>
          <a:stretch>
            <a:fillRect/>
          </a:stretch>
        </p:blipFill>
        <p:spPr>
          <a:xfrm>
            <a:off x="964660" y="1147965"/>
            <a:ext cx="3879742" cy="714256"/>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02F36F75-FB4E-49F4-862B-71BB4188C706}"/>
              </a:ext>
            </a:extLst>
          </p:cNvPr>
          <p:cNvPicPr>
            <a:picLocks noChangeAspect="1"/>
          </p:cNvPicPr>
          <p:nvPr/>
        </p:nvPicPr>
        <p:blipFill>
          <a:blip r:embed="rId4"/>
          <a:stretch>
            <a:fillRect/>
          </a:stretch>
        </p:blipFill>
        <p:spPr>
          <a:xfrm>
            <a:off x="7068279" y="382137"/>
            <a:ext cx="3605533" cy="5798023"/>
          </a:xfrm>
          <a:prstGeom prst="rect">
            <a:avLst/>
          </a:prstGeom>
        </p:spPr>
      </p:pic>
    </p:spTree>
    <p:extLst>
      <p:ext uri="{BB962C8B-B14F-4D97-AF65-F5344CB8AC3E}">
        <p14:creationId xmlns:p14="http://schemas.microsoft.com/office/powerpoint/2010/main" val="125782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CECDFF-BD21-4EDB-9FFD-AA5598698169}"/>
              </a:ext>
            </a:extLst>
          </p:cNvPr>
          <p:cNvSpPr>
            <a:spLocks noGrp="1"/>
          </p:cNvSpPr>
          <p:nvPr>
            <p:ph idx="1"/>
          </p:nvPr>
        </p:nvSpPr>
        <p:spPr>
          <a:xfrm>
            <a:off x="832659" y="1669476"/>
            <a:ext cx="10515600" cy="4476485"/>
          </a:xfrm>
        </p:spPr>
        <p:txBody>
          <a:bodyPr/>
          <a:lstStyle/>
          <a:p>
            <a:pPr marL="0" indent="0">
              <a:buNone/>
            </a:pPr>
            <a:r>
              <a:rPr lang="en-GB" sz="2000">
                <a:solidFill>
                  <a:srgbClr val="0B0C0C"/>
                </a:solidFill>
              </a:rPr>
              <a:t>D</a:t>
            </a:r>
            <a:r>
              <a:rPr lang="en-GB" sz="2000" b="0" i="0" u="none" strike="noStrike">
                <a:solidFill>
                  <a:srgbClr val="0B0C0C"/>
                </a:solidFill>
                <a:effectLst/>
              </a:rPr>
              <a:t>raw a set of circles on the floor of the classroom using your tape or hula hoops!</a:t>
            </a:r>
          </a:p>
          <a:p>
            <a:pPr marL="0" indent="0">
              <a:buNone/>
            </a:pPr>
            <a:endParaRPr lang="en-GB" sz="800">
              <a:solidFill>
                <a:srgbClr val="0B0C0C"/>
              </a:solidFill>
            </a:endParaRPr>
          </a:p>
          <a:p>
            <a:pPr marL="0" indent="0">
              <a:buNone/>
            </a:pPr>
            <a:r>
              <a:rPr lang="en-GB" sz="2000" b="0" i="0" u="none" strike="noStrike">
                <a:solidFill>
                  <a:srgbClr val="0B0C0C"/>
                </a:solidFill>
                <a:effectLst/>
              </a:rPr>
              <a:t>Work together to sort the leaves according to different categories. </a:t>
            </a:r>
          </a:p>
          <a:p>
            <a:pPr marL="0" indent="0">
              <a:buNone/>
            </a:pPr>
            <a:endParaRPr lang="en-GB" sz="800" b="0" i="0" u="none" strike="noStrike">
              <a:solidFill>
                <a:srgbClr val="0B0C0C"/>
              </a:solidFill>
              <a:effectLst/>
            </a:endParaRPr>
          </a:p>
          <a:p>
            <a:pPr marL="457200" lvl="1" indent="0">
              <a:buNone/>
            </a:pPr>
            <a:r>
              <a:rPr lang="en-GB" sz="2000" b="0" i="0" u="none" strike="noStrike">
                <a:solidFill>
                  <a:srgbClr val="0B0C0C"/>
                </a:solidFill>
                <a:effectLst/>
              </a:rPr>
              <a:t>These could be:</a:t>
            </a:r>
            <a:r>
              <a:rPr lang="en-GB" sz="2000"/>
              <a:t> </a:t>
            </a:r>
          </a:p>
          <a:p>
            <a:pPr marL="457200" lvl="1" indent="0">
              <a:buNone/>
            </a:pPr>
            <a:endParaRPr lang="en-GB" sz="800"/>
          </a:p>
          <a:p>
            <a:pPr lvl="1">
              <a:buFontTx/>
              <a:buChar char="-"/>
            </a:pPr>
            <a:r>
              <a:rPr lang="en-GB" sz="2000" b="1" i="0" u="none" strike="noStrike">
                <a:solidFill>
                  <a:srgbClr val="0B0C0C"/>
                </a:solidFill>
                <a:effectLst/>
              </a:rPr>
              <a:t>Classify by type: </a:t>
            </a:r>
            <a:r>
              <a:rPr lang="en-GB" sz="2000">
                <a:solidFill>
                  <a:srgbClr val="0B0C0C"/>
                </a:solidFill>
              </a:rPr>
              <a:t>e</a:t>
            </a:r>
            <a:r>
              <a:rPr lang="en-GB" sz="2000" b="0" i="0" u="none" strike="noStrike">
                <a:solidFill>
                  <a:srgbClr val="0B0C0C"/>
                </a:solidFill>
                <a:effectLst/>
              </a:rPr>
              <a:t>vergreen or deciduous</a:t>
            </a:r>
          </a:p>
          <a:p>
            <a:pPr lvl="1">
              <a:buFontTx/>
              <a:buChar char="-"/>
            </a:pPr>
            <a:r>
              <a:rPr lang="en-GB" sz="2000" b="1" i="0" u="none" strike="noStrike">
                <a:solidFill>
                  <a:srgbClr val="0B0C0C"/>
                </a:solidFill>
                <a:effectLst/>
              </a:rPr>
              <a:t>Classify by size</a:t>
            </a:r>
            <a:r>
              <a:rPr lang="en-GB" sz="2000" b="1"/>
              <a:t> </a:t>
            </a:r>
          </a:p>
          <a:p>
            <a:pPr lvl="1">
              <a:buFontTx/>
              <a:buChar char="-"/>
            </a:pPr>
            <a:r>
              <a:rPr lang="en-GB" sz="2000" b="1" i="0" u="none" strike="noStrike">
                <a:solidFill>
                  <a:srgbClr val="000000"/>
                </a:solidFill>
                <a:effectLst/>
              </a:rPr>
              <a:t>Classify by texture: </a:t>
            </a:r>
            <a:r>
              <a:rPr lang="en-GB" sz="2000">
                <a:solidFill>
                  <a:srgbClr val="000000"/>
                </a:solidFill>
              </a:rPr>
              <a:t>s</a:t>
            </a:r>
            <a:r>
              <a:rPr lang="en-GB" sz="2000" b="0" i="0" u="none" strike="noStrike">
                <a:solidFill>
                  <a:srgbClr val="000000"/>
                </a:solidFill>
                <a:effectLst/>
              </a:rPr>
              <a:t>mooth or rough</a:t>
            </a:r>
            <a:r>
              <a:rPr lang="en-GB" sz="2000"/>
              <a:t> </a:t>
            </a:r>
          </a:p>
          <a:p>
            <a:pPr lvl="1">
              <a:buFontTx/>
              <a:buChar char="-"/>
            </a:pPr>
            <a:r>
              <a:rPr lang="en-GB" sz="2000" b="1" i="0" u="none" strike="noStrike">
                <a:solidFill>
                  <a:srgbClr val="0B0C0C"/>
                </a:solidFill>
                <a:effectLst/>
              </a:rPr>
              <a:t>Classify by shape</a:t>
            </a:r>
            <a:r>
              <a:rPr lang="en-GB" sz="2000" b="1"/>
              <a:t> </a:t>
            </a:r>
          </a:p>
          <a:p>
            <a:pPr lvl="1">
              <a:buFontTx/>
              <a:buChar char="-"/>
            </a:pPr>
            <a:r>
              <a:rPr lang="en-GB" sz="2000" b="1" i="0" u="none" strike="noStrike">
                <a:solidFill>
                  <a:srgbClr val="0B0C0C"/>
                </a:solidFill>
                <a:effectLst/>
              </a:rPr>
              <a:t>Classify by colour</a:t>
            </a:r>
            <a:r>
              <a:rPr lang="en-GB" sz="2000" b="1"/>
              <a:t> </a:t>
            </a:r>
          </a:p>
          <a:p>
            <a:pPr marL="457200" lvl="1" indent="0">
              <a:buNone/>
            </a:pPr>
            <a:endParaRPr lang="en-GB" sz="800" b="0" i="0" u="none" strike="noStrike">
              <a:solidFill>
                <a:srgbClr val="0B0C0C"/>
              </a:solidFill>
              <a:effectLst/>
            </a:endParaRPr>
          </a:p>
          <a:p>
            <a:pPr marL="457200" lvl="1" indent="0">
              <a:buNone/>
            </a:pPr>
            <a:r>
              <a:rPr lang="en-GB" sz="2000" b="0" i="0" u="none" strike="noStrike">
                <a:solidFill>
                  <a:srgbClr val="0B0C0C"/>
                </a:solidFill>
                <a:effectLst/>
              </a:rPr>
              <a:t>Or you could even come up with some of your own categories as </a:t>
            </a:r>
            <a:r>
              <a:rPr lang="en-GB" sz="1800" b="0" i="0" u="none" strike="noStrike">
                <a:solidFill>
                  <a:srgbClr val="0B0C0C"/>
                </a:solidFill>
                <a:effectLst/>
                <a:latin typeface="&quot;Avenir Book&quot;"/>
              </a:rPr>
              <a:t>well!</a:t>
            </a:r>
            <a:r>
              <a:rPr lang="en-GB"/>
              <a:t> </a:t>
            </a:r>
          </a:p>
        </p:txBody>
      </p:sp>
      <p:pic>
        <p:nvPicPr>
          <p:cNvPr id="8" name="Picture 8">
            <a:extLst>
              <a:ext uri="{FF2B5EF4-FFF2-40B4-BE49-F238E27FC236}">
                <a16:creationId xmlns:a16="http://schemas.microsoft.com/office/drawing/2014/main" id="{B91375C4-625C-4750-A848-57761CA0434A}"/>
              </a:ext>
            </a:extLst>
          </p:cNvPr>
          <p:cNvPicPr>
            <a:picLocks noChangeAspect="1"/>
          </p:cNvPicPr>
          <p:nvPr/>
        </p:nvPicPr>
        <p:blipFill>
          <a:blip r:embed="rId3"/>
          <a:stretch>
            <a:fillRect/>
          </a:stretch>
        </p:blipFill>
        <p:spPr>
          <a:xfrm>
            <a:off x="9330266" y="3985312"/>
            <a:ext cx="2474383" cy="2474383"/>
          </a:xfrm>
          <a:prstGeom prst="rect">
            <a:avLst/>
          </a:prstGeom>
        </p:spPr>
      </p:pic>
      <p:pic>
        <p:nvPicPr>
          <p:cNvPr id="7" name="Picture 7" descr="A picture containing text, device, control panel&#10;&#10;Description automatically generated">
            <a:extLst>
              <a:ext uri="{FF2B5EF4-FFF2-40B4-BE49-F238E27FC236}">
                <a16:creationId xmlns:a16="http://schemas.microsoft.com/office/drawing/2014/main" id="{A6C3E90E-8030-4DD8-9E13-212B7E5B7224}"/>
              </a:ext>
            </a:extLst>
          </p:cNvPr>
          <p:cNvPicPr>
            <a:picLocks noChangeAspect="1"/>
          </p:cNvPicPr>
          <p:nvPr/>
        </p:nvPicPr>
        <p:blipFill>
          <a:blip r:embed="rId4"/>
          <a:stretch>
            <a:fillRect/>
          </a:stretch>
        </p:blipFill>
        <p:spPr>
          <a:xfrm>
            <a:off x="7344927" y="2527838"/>
            <a:ext cx="2309285" cy="2309285"/>
          </a:xfrm>
          <a:prstGeom prst="rect">
            <a:avLst/>
          </a:prstGeom>
        </p:spPr>
      </p:pic>
      <p:pic>
        <p:nvPicPr>
          <p:cNvPr id="5" name="Picture 5" descr="Logo&#10;&#10;Description automatically generated">
            <a:extLst>
              <a:ext uri="{FF2B5EF4-FFF2-40B4-BE49-F238E27FC236}">
                <a16:creationId xmlns:a16="http://schemas.microsoft.com/office/drawing/2014/main" id="{946AC829-FA28-4B58-BE16-3CCC6FC4A17F}"/>
              </a:ext>
            </a:extLst>
          </p:cNvPr>
          <p:cNvPicPr>
            <a:picLocks noChangeAspect="1"/>
          </p:cNvPicPr>
          <p:nvPr/>
        </p:nvPicPr>
        <p:blipFill>
          <a:blip r:embed="rId5"/>
          <a:stretch>
            <a:fillRect/>
          </a:stretch>
        </p:blipFill>
        <p:spPr>
          <a:xfrm rot="-1500000">
            <a:off x="10521139" y="4238801"/>
            <a:ext cx="666644" cy="1035050"/>
          </a:xfrm>
          <a:prstGeom prst="rect">
            <a:avLst/>
          </a:prstGeom>
        </p:spPr>
      </p:pic>
      <p:pic>
        <p:nvPicPr>
          <p:cNvPr id="6" name="Picture 6">
            <a:extLst>
              <a:ext uri="{FF2B5EF4-FFF2-40B4-BE49-F238E27FC236}">
                <a16:creationId xmlns:a16="http://schemas.microsoft.com/office/drawing/2014/main" id="{5900A0A9-8F2C-427B-B501-A405A4F18556}"/>
              </a:ext>
            </a:extLst>
          </p:cNvPr>
          <p:cNvPicPr>
            <a:picLocks noChangeAspect="1"/>
          </p:cNvPicPr>
          <p:nvPr/>
        </p:nvPicPr>
        <p:blipFill>
          <a:blip r:embed="rId6"/>
          <a:stretch>
            <a:fillRect/>
          </a:stretch>
        </p:blipFill>
        <p:spPr>
          <a:xfrm>
            <a:off x="9464659" y="1178982"/>
            <a:ext cx="2339990" cy="2339990"/>
          </a:xfrm>
          <a:prstGeom prst="rect">
            <a:avLst/>
          </a:prstGeom>
        </p:spPr>
      </p:pic>
      <p:pic>
        <p:nvPicPr>
          <p:cNvPr id="9" name="Picture 9">
            <a:extLst>
              <a:ext uri="{FF2B5EF4-FFF2-40B4-BE49-F238E27FC236}">
                <a16:creationId xmlns:a16="http://schemas.microsoft.com/office/drawing/2014/main" id="{9082E552-3C00-4C39-A465-DEF027036B62}"/>
              </a:ext>
            </a:extLst>
          </p:cNvPr>
          <p:cNvPicPr>
            <a:picLocks noChangeAspect="1"/>
          </p:cNvPicPr>
          <p:nvPr/>
        </p:nvPicPr>
        <p:blipFill>
          <a:blip r:embed="rId7"/>
          <a:stretch>
            <a:fillRect/>
          </a:stretch>
        </p:blipFill>
        <p:spPr>
          <a:xfrm rot="2220000">
            <a:off x="9762658" y="4511420"/>
            <a:ext cx="537115" cy="908051"/>
          </a:xfrm>
          <a:prstGeom prst="rect">
            <a:avLst/>
          </a:prstGeom>
        </p:spPr>
      </p:pic>
      <p:pic>
        <p:nvPicPr>
          <p:cNvPr id="10" name="Picture 10" descr="A picture containing outdoor, dark, hydrozoan&#10;&#10;Description automatically generated">
            <a:extLst>
              <a:ext uri="{FF2B5EF4-FFF2-40B4-BE49-F238E27FC236}">
                <a16:creationId xmlns:a16="http://schemas.microsoft.com/office/drawing/2014/main" id="{75CF36A7-A293-4EFA-B468-DF30BACAA5FA}"/>
              </a:ext>
            </a:extLst>
          </p:cNvPr>
          <p:cNvPicPr>
            <a:picLocks noChangeAspect="1"/>
          </p:cNvPicPr>
          <p:nvPr/>
        </p:nvPicPr>
        <p:blipFill>
          <a:blip r:embed="rId8"/>
          <a:stretch>
            <a:fillRect/>
          </a:stretch>
        </p:blipFill>
        <p:spPr>
          <a:xfrm flipH="1">
            <a:off x="9848850" y="5694182"/>
            <a:ext cx="463550" cy="221554"/>
          </a:xfrm>
          <a:prstGeom prst="rect">
            <a:avLst/>
          </a:prstGeom>
        </p:spPr>
      </p:pic>
      <p:pic>
        <p:nvPicPr>
          <p:cNvPr id="11" name="Picture 11">
            <a:extLst>
              <a:ext uri="{FF2B5EF4-FFF2-40B4-BE49-F238E27FC236}">
                <a16:creationId xmlns:a16="http://schemas.microsoft.com/office/drawing/2014/main" id="{4FFA6BBE-7F1B-40A0-A44B-03E83A2F807A}"/>
              </a:ext>
            </a:extLst>
          </p:cNvPr>
          <p:cNvPicPr>
            <a:picLocks noChangeAspect="1"/>
          </p:cNvPicPr>
          <p:nvPr/>
        </p:nvPicPr>
        <p:blipFill>
          <a:blip r:embed="rId9"/>
          <a:stretch>
            <a:fillRect/>
          </a:stretch>
        </p:blipFill>
        <p:spPr>
          <a:xfrm>
            <a:off x="10518935" y="5314691"/>
            <a:ext cx="700617" cy="620822"/>
          </a:xfrm>
          <a:prstGeom prst="rect">
            <a:avLst/>
          </a:prstGeom>
        </p:spPr>
      </p:pic>
      <p:pic>
        <p:nvPicPr>
          <p:cNvPr id="12" name="Picture 12">
            <a:extLst>
              <a:ext uri="{FF2B5EF4-FFF2-40B4-BE49-F238E27FC236}">
                <a16:creationId xmlns:a16="http://schemas.microsoft.com/office/drawing/2014/main" id="{33014A2A-42BC-4D46-9BD3-54956288080B}"/>
              </a:ext>
            </a:extLst>
          </p:cNvPr>
          <p:cNvPicPr>
            <a:picLocks noChangeAspect="1"/>
          </p:cNvPicPr>
          <p:nvPr/>
        </p:nvPicPr>
        <p:blipFill>
          <a:blip r:embed="rId10"/>
          <a:stretch>
            <a:fillRect/>
          </a:stretch>
        </p:blipFill>
        <p:spPr>
          <a:xfrm>
            <a:off x="9793849" y="1506937"/>
            <a:ext cx="938568" cy="1479550"/>
          </a:xfrm>
          <a:prstGeom prst="rect">
            <a:avLst/>
          </a:prstGeom>
        </p:spPr>
      </p:pic>
      <p:pic>
        <p:nvPicPr>
          <p:cNvPr id="13" name="Picture 13" descr="A picture containing plant&#10;&#10;Description automatically generated">
            <a:extLst>
              <a:ext uri="{FF2B5EF4-FFF2-40B4-BE49-F238E27FC236}">
                <a16:creationId xmlns:a16="http://schemas.microsoft.com/office/drawing/2014/main" id="{F281E066-641C-42ED-A113-6B04B234DBDF}"/>
              </a:ext>
            </a:extLst>
          </p:cNvPr>
          <p:cNvPicPr>
            <a:picLocks noChangeAspect="1"/>
          </p:cNvPicPr>
          <p:nvPr/>
        </p:nvPicPr>
        <p:blipFill>
          <a:blip r:embed="rId11"/>
          <a:stretch>
            <a:fillRect/>
          </a:stretch>
        </p:blipFill>
        <p:spPr>
          <a:xfrm>
            <a:off x="10738767" y="1838860"/>
            <a:ext cx="679591" cy="1236134"/>
          </a:xfrm>
          <a:prstGeom prst="rect">
            <a:avLst/>
          </a:prstGeom>
        </p:spPr>
      </p:pic>
      <p:pic>
        <p:nvPicPr>
          <p:cNvPr id="14" name="Picture 14">
            <a:extLst>
              <a:ext uri="{FF2B5EF4-FFF2-40B4-BE49-F238E27FC236}">
                <a16:creationId xmlns:a16="http://schemas.microsoft.com/office/drawing/2014/main" id="{DDCBE2B4-6381-42E1-92F0-52CD163464B2}"/>
              </a:ext>
            </a:extLst>
          </p:cNvPr>
          <p:cNvPicPr>
            <a:picLocks noChangeAspect="1"/>
          </p:cNvPicPr>
          <p:nvPr/>
        </p:nvPicPr>
        <p:blipFill>
          <a:blip r:embed="rId12"/>
          <a:stretch>
            <a:fillRect/>
          </a:stretch>
        </p:blipFill>
        <p:spPr>
          <a:xfrm rot="5400000">
            <a:off x="8112885" y="3784581"/>
            <a:ext cx="742950" cy="928010"/>
          </a:xfrm>
          <a:prstGeom prst="rect">
            <a:avLst/>
          </a:prstGeom>
        </p:spPr>
      </p:pic>
      <p:pic>
        <p:nvPicPr>
          <p:cNvPr id="15" name="Picture 15" descr="Logo&#10;&#10;Description automatically generated">
            <a:extLst>
              <a:ext uri="{FF2B5EF4-FFF2-40B4-BE49-F238E27FC236}">
                <a16:creationId xmlns:a16="http://schemas.microsoft.com/office/drawing/2014/main" id="{D726E9E5-715D-47F1-9B8E-2AABF9DB8EAA}"/>
              </a:ext>
            </a:extLst>
          </p:cNvPr>
          <p:cNvPicPr>
            <a:picLocks noChangeAspect="1"/>
          </p:cNvPicPr>
          <p:nvPr/>
        </p:nvPicPr>
        <p:blipFill>
          <a:blip r:embed="rId13"/>
          <a:stretch>
            <a:fillRect/>
          </a:stretch>
        </p:blipFill>
        <p:spPr>
          <a:xfrm rot="-2280000">
            <a:off x="7970876" y="2770172"/>
            <a:ext cx="1007534" cy="1067657"/>
          </a:xfrm>
          <a:prstGeom prst="rect">
            <a:avLst/>
          </a:prstGeom>
        </p:spPr>
      </p:pic>
      <p:pic>
        <p:nvPicPr>
          <p:cNvPr id="16" name="Picture 15" descr="White text on a black background&#10;&#10;Description automatically generated">
            <a:extLst>
              <a:ext uri="{FF2B5EF4-FFF2-40B4-BE49-F238E27FC236}">
                <a16:creationId xmlns:a16="http://schemas.microsoft.com/office/drawing/2014/main" id="{A17BC346-8005-4A35-9277-5874C8D4EB86}"/>
              </a:ext>
            </a:extLst>
          </p:cNvPr>
          <p:cNvPicPr>
            <a:picLocks noChangeAspect="1"/>
          </p:cNvPicPr>
          <p:nvPr/>
        </p:nvPicPr>
        <p:blipFill>
          <a:blip r:embed="rId14"/>
          <a:stretch>
            <a:fillRect/>
          </a:stretch>
        </p:blipFill>
        <p:spPr>
          <a:xfrm>
            <a:off x="838200" y="627265"/>
            <a:ext cx="3879742" cy="714256"/>
          </a:xfrm>
          <a:prstGeom prst="rect">
            <a:avLst/>
          </a:prstGeom>
        </p:spPr>
      </p:pic>
      <p:sp>
        <p:nvSpPr>
          <p:cNvPr id="2" name="TextBox 1">
            <a:extLst>
              <a:ext uri="{FF2B5EF4-FFF2-40B4-BE49-F238E27FC236}">
                <a16:creationId xmlns:a16="http://schemas.microsoft.com/office/drawing/2014/main" id="{0426B337-CA43-4DC4-A8AE-B2A690ADEE43}"/>
              </a:ext>
            </a:extLst>
          </p:cNvPr>
          <p:cNvSpPr txBox="1"/>
          <p:nvPr/>
        </p:nvSpPr>
        <p:spPr>
          <a:xfrm>
            <a:off x="4857579" y="799051"/>
            <a:ext cx="2496196" cy="707886"/>
          </a:xfrm>
          <a:prstGeom prst="rect">
            <a:avLst/>
          </a:prstGeom>
          <a:noFill/>
        </p:spPr>
        <p:txBody>
          <a:bodyPr wrap="none" rtlCol="0">
            <a:spAutoFit/>
          </a:bodyPr>
          <a:lstStyle/>
          <a:p>
            <a:r>
              <a:rPr lang="en-GB" sz="4000">
                <a:latin typeface="Ink Free" panose="03080402000500000000" pitchFamily="66" charset="0"/>
              </a:rPr>
              <a:t>continued…</a:t>
            </a:r>
          </a:p>
        </p:txBody>
      </p:sp>
    </p:spTree>
    <p:extLst>
      <p:ext uri="{BB962C8B-B14F-4D97-AF65-F5344CB8AC3E}">
        <p14:creationId xmlns:p14="http://schemas.microsoft.com/office/powerpoint/2010/main" val="22841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down)">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down)">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wipe(down)">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down)">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 calcmode="lin" valueType="num">
                                      <p:cBhvr additive="base">
                                        <p:cTn id="44"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2DC40E-B151-4F75-96CC-BC5C5D5E20FA}"/>
              </a:ext>
            </a:extLst>
          </p:cNvPr>
          <p:cNvSpPr>
            <a:spLocks noGrp="1"/>
          </p:cNvSpPr>
          <p:nvPr>
            <p:ph idx="1"/>
          </p:nvPr>
        </p:nvSpPr>
        <p:spPr>
          <a:xfrm>
            <a:off x="4545841" y="477611"/>
            <a:ext cx="6489511" cy="667894"/>
          </a:xfrm>
        </p:spPr>
        <p:txBody>
          <a:bodyPr>
            <a:normAutofit/>
          </a:bodyPr>
          <a:lstStyle/>
          <a:p>
            <a:pPr marL="0" indent="0" algn="ctr">
              <a:buNone/>
            </a:pPr>
            <a:r>
              <a:rPr lang="en-GB" sz="2000" b="0" i="0" u="none" strike="noStrike">
                <a:solidFill>
                  <a:srgbClr val="0B0C0C"/>
                </a:solidFill>
                <a:effectLst/>
              </a:rPr>
              <a:t>When looking for different criteria, be sure to come up with reasons for each of your choices. </a:t>
            </a:r>
          </a:p>
          <a:p>
            <a:pPr marL="0" indent="0">
              <a:buNone/>
            </a:pPr>
            <a:endParaRPr lang="en-GB" sz="2000" b="0" i="0" u="none" strike="noStrike">
              <a:solidFill>
                <a:srgbClr val="0B0C0C"/>
              </a:solidFill>
              <a:effectLst/>
            </a:endParaRPr>
          </a:p>
        </p:txBody>
      </p:sp>
      <p:sp>
        <p:nvSpPr>
          <p:cNvPr id="2" name="Oval 1">
            <a:extLst>
              <a:ext uri="{FF2B5EF4-FFF2-40B4-BE49-F238E27FC236}">
                <a16:creationId xmlns:a16="http://schemas.microsoft.com/office/drawing/2014/main" id="{D97D00B4-419A-4839-BA4E-2592150FA102}"/>
              </a:ext>
            </a:extLst>
          </p:cNvPr>
          <p:cNvSpPr/>
          <p:nvPr/>
        </p:nvSpPr>
        <p:spPr>
          <a:xfrm>
            <a:off x="-3471079" y="-417392"/>
            <a:ext cx="7892953" cy="7961192"/>
          </a:xfrm>
          <a:prstGeom prst="ellipse">
            <a:avLst/>
          </a:prstGeom>
          <a:solidFill>
            <a:srgbClr val="8C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64D6880-C6EA-49C9-B514-A795E3A98B14}"/>
              </a:ext>
            </a:extLst>
          </p:cNvPr>
          <p:cNvSpPr txBox="1">
            <a:spLocks/>
          </p:cNvSpPr>
          <p:nvPr/>
        </p:nvSpPr>
        <p:spPr>
          <a:xfrm>
            <a:off x="299926" y="1719355"/>
            <a:ext cx="3016838" cy="18148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solidFill>
                  <a:schemeClr val="bg1"/>
                </a:solidFill>
              </a:rPr>
              <a:t>Some leaves might be able to fit in more than one category so you could put them in overlapping circles (e.g. like a Venn diagram). </a:t>
            </a:r>
            <a:endParaRPr lang="en-GB" sz="2000">
              <a:solidFill>
                <a:srgbClr val="0B0C0C"/>
              </a:solidFill>
            </a:endParaRPr>
          </a:p>
          <a:p>
            <a:pPr marL="0" indent="0">
              <a:buFont typeface="Arial" panose="020B0604020202020204" pitchFamily="34" charset="0"/>
              <a:buNone/>
            </a:pPr>
            <a:endParaRPr lang="en-GB" sz="2000">
              <a:solidFill>
                <a:srgbClr val="0B0C0C"/>
              </a:solidFill>
            </a:endParaRPr>
          </a:p>
        </p:txBody>
      </p:sp>
      <p:sp>
        <p:nvSpPr>
          <p:cNvPr id="4" name="Content Placeholder 2">
            <a:extLst>
              <a:ext uri="{FF2B5EF4-FFF2-40B4-BE49-F238E27FC236}">
                <a16:creationId xmlns:a16="http://schemas.microsoft.com/office/drawing/2014/main" id="{57AE6915-50FC-41D5-8444-87659ACA47E8}"/>
              </a:ext>
            </a:extLst>
          </p:cNvPr>
          <p:cNvSpPr txBox="1">
            <a:spLocks/>
          </p:cNvSpPr>
          <p:nvPr/>
        </p:nvSpPr>
        <p:spPr>
          <a:xfrm>
            <a:off x="300314" y="3675534"/>
            <a:ext cx="3175640" cy="16328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solidFill>
                  <a:schemeClr val="bg1"/>
                </a:solidFill>
              </a:rPr>
              <a:t>Some leaves might not fit into any of your categories and might need to go on the outside of your circles - that’s ok too! </a:t>
            </a:r>
            <a:endParaRPr lang="en-GB" sz="2000"/>
          </a:p>
        </p:txBody>
      </p:sp>
      <p:pic>
        <p:nvPicPr>
          <p:cNvPr id="7" name="Picture 8">
            <a:extLst>
              <a:ext uri="{FF2B5EF4-FFF2-40B4-BE49-F238E27FC236}">
                <a16:creationId xmlns:a16="http://schemas.microsoft.com/office/drawing/2014/main" id="{0A71AF0A-E6C8-4601-A15B-5CF034B8DC9D}"/>
              </a:ext>
            </a:extLst>
          </p:cNvPr>
          <p:cNvPicPr>
            <a:picLocks noChangeAspect="1"/>
          </p:cNvPicPr>
          <p:nvPr/>
        </p:nvPicPr>
        <p:blipFill>
          <a:blip r:embed="rId3"/>
          <a:stretch>
            <a:fillRect/>
          </a:stretch>
        </p:blipFill>
        <p:spPr>
          <a:xfrm>
            <a:off x="4648421" y="1330942"/>
            <a:ext cx="4278573" cy="4301319"/>
          </a:xfrm>
          <a:prstGeom prst="rect">
            <a:avLst/>
          </a:prstGeom>
        </p:spPr>
      </p:pic>
      <p:pic>
        <p:nvPicPr>
          <p:cNvPr id="9" name="Picture 6" descr="A picture containing device, meter, gauge, control panel&#10;&#10;Description automatically generated">
            <a:extLst>
              <a:ext uri="{FF2B5EF4-FFF2-40B4-BE49-F238E27FC236}">
                <a16:creationId xmlns:a16="http://schemas.microsoft.com/office/drawing/2014/main" id="{ADF8B258-5B7C-45C9-BA8A-1CABB33C7CCF}"/>
              </a:ext>
            </a:extLst>
          </p:cNvPr>
          <p:cNvPicPr>
            <a:picLocks noChangeAspect="1"/>
          </p:cNvPicPr>
          <p:nvPr/>
        </p:nvPicPr>
        <p:blipFill>
          <a:blip r:embed="rId4"/>
          <a:stretch>
            <a:fillRect/>
          </a:stretch>
        </p:blipFill>
        <p:spPr>
          <a:xfrm>
            <a:off x="6909780" y="1381963"/>
            <a:ext cx="4187588" cy="4198961"/>
          </a:xfrm>
          <a:prstGeom prst="rect">
            <a:avLst/>
          </a:prstGeom>
        </p:spPr>
      </p:pic>
      <p:pic>
        <p:nvPicPr>
          <p:cNvPr id="11" name="Picture 12">
            <a:extLst>
              <a:ext uri="{FF2B5EF4-FFF2-40B4-BE49-F238E27FC236}">
                <a16:creationId xmlns:a16="http://schemas.microsoft.com/office/drawing/2014/main" id="{A19971AC-7622-46E6-AB5C-99F9A5714E4D}"/>
              </a:ext>
            </a:extLst>
          </p:cNvPr>
          <p:cNvPicPr>
            <a:picLocks noChangeAspect="1"/>
          </p:cNvPicPr>
          <p:nvPr/>
        </p:nvPicPr>
        <p:blipFill>
          <a:blip r:embed="rId5"/>
          <a:stretch>
            <a:fillRect/>
          </a:stretch>
        </p:blipFill>
        <p:spPr>
          <a:xfrm>
            <a:off x="9578565" y="2695306"/>
            <a:ext cx="938568" cy="1479550"/>
          </a:xfrm>
          <a:prstGeom prst="rect">
            <a:avLst/>
          </a:prstGeom>
        </p:spPr>
      </p:pic>
      <p:pic>
        <p:nvPicPr>
          <p:cNvPr id="12" name="Picture 12">
            <a:extLst>
              <a:ext uri="{FF2B5EF4-FFF2-40B4-BE49-F238E27FC236}">
                <a16:creationId xmlns:a16="http://schemas.microsoft.com/office/drawing/2014/main" id="{89B7B38C-34A7-4FDC-945B-BB4B64992F13}"/>
              </a:ext>
            </a:extLst>
          </p:cNvPr>
          <p:cNvPicPr>
            <a:picLocks noChangeAspect="1"/>
          </p:cNvPicPr>
          <p:nvPr/>
        </p:nvPicPr>
        <p:blipFill>
          <a:blip r:embed="rId6"/>
          <a:stretch>
            <a:fillRect/>
          </a:stretch>
        </p:blipFill>
        <p:spPr>
          <a:xfrm>
            <a:off x="7237862" y="2863780"/>
            <a:ext cx="1287440" cy="1141814"/>
          </a:xfrm>
          <a:prstGeom prst="rect">
            <a:avLst/>
          </a:prstGeom>
        </p:spPr>
      </p:pic>
      <p:pic>
        <p:nvPicPr>
          <p:cNvPr id="13" name="Picture 13">
            <a:extLst>
              <a:ext uri="{FF2B5EF4-FFF2-40B4-BE49-F238E27FC236}">
                <a16:creationId xmlns:a16="http://schemas.microsoft.com/office/drawing/2014/main" id="{8DEA22A5-39DF-467F-8083-E55C273FDE76}"/>
              </a:ext>
            </a:extLst>
          </p:cNvPr>
          <p:cNvPicPr>
            <a:picLocks noChangeAspect="1"/>
          </p:cNvPicPr>
          <p:nvPr/>
        </p:nvPicPr>
        <p:blipFill>
          <a:blip r:embed="rId7"/>
          <a:stretch>
            <a:fillRect/>
          </a:stretch>
        </p:blipFill>
        <p:spPr>
          <a:xfrm>
            <a:off x="5385944" y="2645391"/>
            <a:ext cx="874202" cy="1487607"/>
          </a:xfrm>
          <a:prstGeom prst="rect">
            <a:avLst/>
          </a:prstGeom>
        </p:spPr>
      </p:pic>
    </p:spTree>
    <p:extLst>
      <p:ext uri="{BB962C8B-B14F-4D97-AF65-F5344CB8AC3E}">
        <p14:creationId xmlns:p14="http://schemas.microsoft.com/office/powerpoint/2010/main" val="286446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7C8-4FA1-40D8-BDE9-7CCEB1D33E79}"/>
              </a:ext>
            </a:extLst>
          </p:cNvPr>
          <p:cNvSpPr>
            <a:spLocks noGrp="1"/>
          </p:cNvSpPr>
          <p:nvPr>
            <p:ph type="title"/>
          </p:nvPr>
        </p:nvSpPr>
        <p:spPr>
          <a:xfrm>
            <a:off x="1833880" y="593187"/>
            <a:ext cx="9509760" cy="827391"/>
          </a:xfrm>
          <a:ln>
            <a:noFill/>
          </a:ln>
        </p:spPr>
        <p:txBody>
          <a:bodyPr>
            <a:normAutofit/>
          </a:bodyPr>
          <a:lstStyle/>
          <a:p>
            <a:r>
              <a:rPr lang="en-GB" sz="3200" b="1" dirty="0">
                <a:solidFill>
                  <a:srgbClr val="7070DA"/>
                </a:solidFill>
                <a:latin typeface="Ink Free"/>
                <a:ea typeface="+mn-ea"/>
                <a:cs typeface="+mn-cs"/>
              </a:rPr>
              <a:t>Contents</a:t>
            </a:r>
          </a:p>
        </p:txBody>
      </p:sp>
      <p:sp>
        <p:nvSpPr>
          <p:cNvPr id="3" name="Content Placeholder 2">
            <a:extLst>
              <a:ext uri="{FF2B5EF4-FFF2-40B4-BE49-F238E27FC236}">
                <a16:creationId xmlns:a16="http://schemas.microsoft.com/office/drawing/2014/main" id="{107A39EE-988A-490C-86C8-20092EED376E}"/>
              </a:ext>
            </a:extLst>
          </p:cNvPr>
          <p:cNvSpPr>
            <a:spLocks noGrp="1"/>
          </p:cNvSpPr>
          <p:nvPr>
            <p:ph idx="1"/>
          </p:nvPr>
        </p:nvSpPr>
        <p:spPr>
          <a:xfrm>
            <a:off x="1833880" y="1584734"/>
            <a:ext cx="9509760" cy="4351338"/>
          </a:xfrm>
        </p:spPr>
        <p:txBody>
          <a:bodyPr>
            <a:noAutofit/>
          </a:bodyPr>
          <a:lstStyle/>
          <a:p>
            <a:r>
              <a:rPr lang="en-GB" sz="1600" dirty="0"/>
              <a:t>About Teacher Lab – slide 3</a:t>
            </a:r>
          </a:p>
          <a:p>
            <a:r>
              <a:rPr lang="en-GB" sz="1600" dirty="0"/>
              <a:t>How to use this resource – slide 4</a:t>
            </a:r>
          </a:p>
          <a:p>
            <a:r>
              <a:rPr lang="en-GB" sz="1600" dirty="0"/>
              <a:t>About this resource – slide 5 </a:t>
            </a:r>
          </a:p>
          <a:p>
            <a:r>
              <a:rPr lang="en-GB" sz="1600" dirty="0"/>
              <a:t>Author statements – slide 7</a:t>
            </a:r>
          </a:p>
          <a:p>
            <a:r>
              <a:rPr lang="en-GB" sz="1600" dirty="0"/>
              <a:t>Lesson plans, slides 9 - 70</a:t>
            </a:r>
          </a:p>
          <a:p>
            <a:pPr lvl="1"/>
            <a:r>
              <a:rPr lang="en-GB" sz="1600" dirty="0"/>
              <a:t>Reception – Sorting Natural Materials, slides 9 – 14</a:t>
            </a:r>
          </a:p>
          <a:p>
            <a:pPr lvl="1"/>
            <a:r>
              <a:rPr lang="en-GB" sz="1600" dirty="0"/>
              <a:t>Year 1 – Leaves and Seasons, slides 15 – 23</a:t>
            </a:r>
          </a:p>
          <a:p>
            <a:pPr lvl="1"/>
            <a:r>
              <a:rPr lang="en-GB" sz="1600" dirty="0"/>
              <a:t>Year 2 – Animal Habitats, slides 24 – 31</a:t>
            </a:r>
          </a:p>
          <a:p>
            <a:pPr lvl="1"/>
            <a:r>
              <a:rPr lang="en-GB" sz="1600" dirty="0"/>
              <a:t>Year 3 – Rocks, slides 32 – 39</a:t>
            </a:r>
          </a:p>
          <a:p>
            <a:pPr lvl="1"/>
            <a:r>
              <a:rPr lang="en-GB" sz="1600" dirty="0"/>
              <a:t>Year 4 – Teeth, slides 40 – 49</a:t>
            </a:r>
          </a:p>
          <a:p>
            <a:pPr lvl="1"/>
            <a:r>
              <a:rPr lang="en-GB" sz="1600" dirty="0"/>
              <a:t>Year 5 – Life Cycles, slides 50 – 62</a:t>
            </a:r>
          </a:p>
          <a:p>
            <a:pPr lvl="1"/>
            <a:r>
              <a:rPr lang="en-GB" sz="1600" dirty="0"/>
              <a:t>Year 6 – Evolution: Fossils, slides 63 - 70 </a:t>
            </a:r>
          </a:p>
          <a:p>
            <a:r>
              <a:rPr lang="en-GB" sz="1600" dirty="0"/>
              <a:t>Credits – slide 71</a:t>
            </a:r>
          </a:p>
          <a:p>
            <a:r>
              <a:rPr lang="en-GB" sz="1600" dirty="0"/>
              <a:t>References – slide 73</a:t>
            </a:r>
          </a:p>
        </p:txBody>
      </p:sp>
      <p:pic>
        <p:nvPicPr>
          <p:cNvPr id="4" name="Picture 4" descr="A picture containing text&#10;&#10;Description automatically generated">
            <a:extLst>
              <a:ext uri="{FF2B5EF4-FFF2-40B4-BE49-F238E27FC236}">
                <a16:creationId xmlns:a16="http://schemas.microsoft.com/office/drawing/2014/main" id="{6538FB0E-2C38-4B4F-8DF2-D1CD9D9804C9}"/>
              </a:ext>
            </a:extLst>
          </p:cNvPr>
          <p:cNvPicPr>
            <a:picLocks noChangeAspect="1"/>
          </p:cNvPicPr>
          <p:nvPr/>
        </p:nvPicPr>
        <p:blipFill rotWithShape="1">
          <a:blip r:embed="rId3"/>
          <a:srcRect l="41593" r="-885"/>
          <a:stretch/>
        </p:blipFill>
        <p:spPr>
          <a:xfrm>
            <a:off x="1831" y="2621280"/>
            <a:ext cx="1371318" cy="4114800"/>
          </a:xfrm>
          <a:prstGeom prst="rect">
            <a:avLst/>
          </a:prstGeom>
        </p:spPr>
      </p:pic>
      <p:pic>
        <p:nvPicPr>
          <p:cNvPr id="5" name="Picture 5">
            <a:extLst>
              <a:ext uri="{FF2B5EF4-FFF2-40B4-BE49-F238E27FC236}">
                <a16:creationId xmlns:a16="http://schemas.microsoft.com/office/drawing/2014/main" id="{08519EDF-BA41-499A-AF97-2F0E05092987}"/>
              </a:ext>
            </a:extLst>
          </p:cNvPr>
          <p:cNvPicPr>
            <a:picLocks noChangeAspect="1"/>
          </p:cNvPicPr>
          <p:nvPr/>
        </p:nvPicPr>
        <p:blipFill>
          <a:blip r:embed="rId4"/>
          <a:stretch>
            <a:fillRect/>
          </a:stretch>
        </p:blipFill>
        <p:spPr>
          <a:xfrm rot="12900000">
            <a:off x="10849018" y="-171629"/>
            <a:ext cx="1148080" cy="1568980"/>
          </a:xfrm>
          <a:prstGeom prst="rect">
            <a:avLst/>
          </a:prstGeom>
        </p:spPr>
      </p:pic>
      <p:pic>
        <p:nvPicPr>
          <p:cNvPr id="7" name="Picture 14" descr="Logo&#10;&#10;Description automatically generated">
            <a:extLst>
              <a:ext uri="{FF2B5EF4-FFF2-40B4-BE49-F238E27FC236}">
                <a16:creationId xmlns:a16="http://schemas.microsoft.com/office/drawing/2014/main" id="{4039C8A7-CBA9-407E-9586-2C21836577B2}"/>
              </a:ext>
            </a:extLst>
          </p:cNvPr>
          <p:cNvPicPr>
            <a:picLocks noChangeAspect="1"/>
          </p:cNvPicPr>
          <p:nvPr/>
        </p:nvPicPr>
        <p:blipFill>
          <a:blip r:embed="rId5"/>
          <a:stretch>
            <a:fillRect/>
          </a:stretch>
        </p:blipFill>
        <p:spPr>
          <a:xfrm rot="9600000">
            <a:off x="9953890" y="-406400"/>
            <a:ext cx="879580" cy="1330960"/>
          </a:xfrm>
          <a:prstGeom prst="rect">
            <a:avLst/>
          </a:prstGeom>
        </p:spPr>
      </p:pic>
      <p:pic>
        <p:nvPicPr>
          <p:cNvPr id="9" name="Picture 27" descr="A picture containing clipart, plant&#10;&#10;Description automatically generated">
            <a:extLst>
              <a:ext uri="{FF2B5EF4-FFF2-40B4-BE49-F238E27FC236}">
                <a16:creationId xmlns:a16="http://schemas.microsoft.com/office/drawing/2014/main" id="{B46CFD2B-4FF3-4FB7-80FF-7D03AC580DD6}"/>
              </a:ext>
            </a:extLst>
          </p:cNvPr>
          <p:cNvPicPr>
            <a:picLocks noChangeAspect="1"/>
          </p:cNvPicPr>
          <p:nvPr/>
        </p:nvPicPr>
        <p:blipFill>
          <a:blip r:embed="rId6"/>
          <a:stretch>
            <a:fillRect/>
          </a:stretch>
        </p:blipFill>
        <p:spPr>
          <a:xfrm rot="11460000">
            <a:off x="11653499" y="449545"/>
            <a:ext cx="985981" cy="1554480"/>
          </a:xfrm>
          <a:prstGeom prst="rect">
            <a:avLst/>
          </a:prstGeom>
        </p:spPr>
      </p:pic>
    </p:spTree>
    <p:extLst>
      <p:ext uri="{BB962C8B-B14F-4D97-AF65-F5344CB8AC3E}">
        <p14:creationId xmlns:p14="http://schemas.microsoft.com/office/powerpoint/2010/main" val="180599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EAF935-1EB5-41EE-AEDD-1967DF6E22B4}"/>
              </a:ext>
            </a:extLst>
          </p:cNvPr>
          <p:cNvSpPr>
            <a:spLocks noGrp="1"/>
          </p:cNvSpPr>
          <p:nvPr>
            <p:ph idx="1"/>
          </p:nvPr>
        </p:nvSpPr>
        <p:spPr>
          <a:xfrm>
            <a:off x="835479" y="2810440"/>
            <a:ext cx="8869680" cy="3647339"/>
          </a:xfrm>
        </p:spPr>
        <p:txBody>
          <a:bodyPr vert="horz" lIns="91440" tIns="45720" rIns="91440" bIns="45720" rtlCol="0" anchor="t">
            <a:noAutofit/>
          </a:bodyPr>
          <a:lstStyle/>
          <a:p>
            <a:pPr marL="0" indent="0">
              <a:buNone/>
            </a:pPr>
            <a:r>
              <a:rPr lang="en-GB" sz="2000" i="1"/>
              <a:t>Create prints, sort them and make a science/art display to link back to the classification activity.</a:t>
            </a:r>
            <a:endParaRPr lang="en-GB" sz="2000" b="1" i="1">
              <a:cs typeface="Calibri"/>
            </a:endParaRPr>
          </a:p>
          <a:p>
            <a:pPr marL="0" indent="0">
              <a:buNone/>
            </a:pPr>
            <a:endParaRPr lang="en-GB" sz="1000" b="1">
              <a:cs typeface="Calibri"/>
            </a:endParaRPr>
          </a:p>
          <a:p>
            <a:pPr marL="0" indent="0">
              <a:buNone/>
            </a:pPr>
            <a:r>
              <a:rPr lang="en-GB" sz="2400" b="1">
                <a:cs typeface="Calibri"/>
              </a:rPr>
              <a:t>You will need:</a:t>
            </a:r>
          </a:p>
          <a:p>
            <a:pPr marL="285750" indent="-285750"/>
            <a:r>
              <a:rPr lang="en-GB" sz="2000" b="0" i="0" u="none" strike="noStrike">
                <a:solidFill>
                  <a:srgbClr val="0B0C0C"/>
                </a:solidFill>
                <a:effectLst/>
                <a:cs typeface="Arial"/>
              </a:rPr>
              <a:t>Natural materials e.g. leaves, flowers, pine cones, twigs etc</a:t>
            </a:r>
            <a:endParaRPr lang="en-GB" sz="2000">
              <a:cs typeface="Arial"/>
            </a:endParaRPr>
          </a:p>
          <a:p>
            <a:pPr marL="285750" indent="-285750"/>
            <a:r>
              <a:rPr lang="en-GB" sz="2000">
                <a:solidFill>
                  <a:srgbClr val="0B0C0C"/>
                </a:solidFill>
                <a:cs typeface="Arial"/>
              </a:rPr>
              <a:t>Newspaper or table covering</a:t>
            </a:r>
            <a:r>
              <a:rPr lang="en-GB" sz="2000">
                <a:cs typeface="Arial"/>
              </a:rPr>
              <a:t> </a:t>
            </a:r>
            <a:endParaRPr lang="en-GB" sz="2000">
              <a:cs typeface="Arial" panose="020B0604020202020204" pitchFamily="34" charset="0"/>
            </a:endParaRPr>
          </a:p>
          <a:p>
            <a:pPr marL="285750" indent="-285750"/>
            <a:r>
              <a:rPr lang="en-GB" sz="2000">
                <a:solidFill>
                  <a:srgbClr val="0B0C0C"/>
                </a:solidFill>
                <a:cs typeface="Arial"/>
              </a:rPr>
              <a:t>Some</a:t>
            </a:r>
            <a:r>
              <a:rPr lang="en-GB" sz="2000" b="0" i="0" u="none" strike="noStrike">
                <a:solidFill>
                  <a:srgbClr val="0B0C0C"/>
                </a:solidFill>
                <a:effectLst/>
                <a:cs typeface="Arial"/>
              </a:rPr>
              <a:t> paper</a:t>
            </a:r>
            <a:r>
              <a:rPr lang="en-GB" sz="2000">
                <a:solidFill>
                  <a:srgbClr val="0B0C0C"/>
                </a:solidFill>
                <a:cs typeface="Arial"/>
              </a:rPr>
              <a:t> </a:t>
            </a:r>
            <a:endParaRPr lang="en-GB" sz="2000" b="0" i="0" u="none" strike="noStrike">
              <a:solidFill>
                <a:srgbClr val="0B0C0C"/>
              </a:solidFill>
              <a:effectLst/>
              <a:cs typeface="Arial" panose="020B0604020202020204" pitchFamily="34" charset="0"/>
            </a:endParaRPr>
          </a:p>
          <a:p>
            <a:pPr marL="285750" indent="-285750"/>
            <a:r>
              <a:rPr lang="en-GB" sz="2000">
                <a:solidFill>
                  <a:srgbClr val="0B0C0C"/>
                </a:solidFill>
                <a:cs typeface="Arial"/>
              </a:rPr>
              <a:t>Spray bottles and water</a:t>
            </a:r>
            <a:r>
              <a:rPr lang="en-GB" sz="2000">
                <a:cs typeface="Arial"/>
              </a:rPr>
              <a:t> </a:t>
            </a:r>
            <a:endParaRPr lang="en-GB" sz="2000">
              <a:cs typeface="Arial" panose="020B0604020202020204" pitchFamily="34" charset="0"/>
            </a:endParaRPr>
          </a:p>
          <a:p>
            <a:pPr marL="285750" indent="-285750"/>
            <a:r>
              <a:rPr lang="en-GB" sz="2000">
                <a:solidFill>
                  <a:srgbClr val="0B0C0C"/>
                </a:solidFill>
                <a:cs typeface="Arial"/>
              </a:rPr>
              <a:t>Paint or natural inks </a:t>
            </a:r>
            <a:endParaRPr lang="en-GB" sz="2000" b="0" i="0" u="none" strike="noStrike">
              <a:solidFill>
                <a:srgbClr val="0B0C0C"/>
              </a:solidFill>
              <a:effectLst/>
              <a:cs typeface="Arial" panose="020B0604020202020204" pitchFamily="34" charset="0"/>
            </a:endParaRPr>
          </a:p>
        </p:txBody>
      </p:sp>
      <p:sp>
        <p:nvSpPr>
          <p:cNvPr id="5" name="Rectangle 4">
            <a:extLst>
              <a:ext uri="{FF2B5EF4-FFF2-40B4-BE49-F238E27FC236}">
                <a16:creationId xmlns:a16="http://schemas.microsoft.com/office/drawing/2014/main" id="{4203C3B3-A638-41AE-8525-19CA9C1D850F}"/>
              </a:ext>
            </a:extLst>
          </p:cNvPr>
          <p:cNvSpPr/>
          <p:nvPr/>
        </p:nvSpPr>
        <p:spPr>
          <a:xfrm>
            <a:off x="-2117" y="-2117"/>
            <a:ext cx="12382499" cy="910166"/>
          </a:xfrm>
          <a:prstGeom prst="rect">
            <a:avLst/>
          </a:prstGeom>
          <a:solidFill>
            <a:srgbClr val="8C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3FFDA-629A-430B-9D0D-D1426DF85196}"/>
              </a:ext>
            </a:extLst>
          </p:cNvPr>
          <p:cNvSpPr>
            <a:spLocks noGrp="1"/>
          </p:cNvSpPr>
          <p:nvPr>
            <p:ph type="title"/>
          </p:nvPr>
        </p:nvSpPr>
        <p:spPr>
          <a:xfrm>
            <a:off x="835479" y="2180237"/>
            <a:ext cx="3657600" cy="605673"/>
          </a:xfrm>
        </p:spPr>
        <p:txBody>
          <a:bodyPr>
            <a:normAutofit/>
          </a:bodyPr>
          <a:lstStyle/>
          <a:p>
            <a:r>
              <a:rPr lang="en-GB" sz="2400" b="1">
                <a:solidFill>
                  <a:srgbClr val="000000"/>
                </a:solidFill>
                <a:latin typeface="Ink Free"/>
              </a:rPr>
              <a:t>Medium: Printmaking</a:t>
            </a:r>
            <a:endParaRPr lang="en-GB" b="1">
              <a:latin typeface="Ink Free"/>
            </a:endParaRPr>
          </a:p>
        </p:txBody>
      </p:sp>
      <p:pic>
        <p:nvPicPr>
          <p:cNvPr id="9" name="Picture 17" descr="Shape, arrow&#10;&#10;Description automatically generated">
            <a:extLst>
              <a:ext uri="{FF2B5EF4-FFF2-40B4-BE49-F238E27FC236}">
                <a16:creationId xmlns:a16="http://schemas.microsoft.com/office/drawing/2014/main" id="{68B4DC16-9DE6-43AD-8B40-A18A55D55ED4}"/>
              </a:ext>
            </a:extLst>
          </p:cNvPr>
          <p:cNvPicPr>
            <a:picLocks noChangeAspect="1"/>
          </p:cNvPicPr>
          <p:nvPr/>
        </p:nvPicPr>
        <p:blipFill rotWithShape="1">
          <a:blip r:embed="rId3"/>
          <a:srcRect t="11789" r="3557" b="28966"/>
          <a:stretch/>
        </p:blipFill>
        <p:spPr>
          <a:xfrm>
            <a:off x="9666816" y="-2618"/>
            <a:ext cx="2582553" cy="916008"/>
          </a:xfrm>
          <a:prstGeom prst="rect">
            <a:avLst/>
          </a:prstGeom>
        </p:spPr>
      </p:pic>
      <p:sp>
        <p:nvSpPr>
          <p:cNvPr id="11" name="Title 1">
            <a:extLst>
              <a:ext uri="{FF2B5EF4-FFF2-40B4-BE49-F238E27FC236}">
                <a16:creationId xmlns:a16="http://schemas.microsoft.com/office/drawing/2014/main" id="{0E99B67F-E88B-4F8E-895D-AB2845ADF11C}"/>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solidFill>
                  <a:schemeClr val="bg1"/>
                </a:solidFill>
              </a:rPr>
              <a:t>Art activity</a:t>
            </a:r>
            <a:r>
              <a:rPr lang="en-GB" sz="4000" b="1" i="1">
                <a:solidFill>
                  <a:schemeClr val="accent4">
                    <a:lumMod val="75000"/>
                  </a:schemeClr>
                </a:solidFill>
              </a:rPr>
              <a:t> </a:t>
            </a:r>
            <a:br>
              <a:rPr lang="en-GB" sz="3200" i="1"/>
            </a:br>
            <a:r>
              <a:rPr lang="en-GB" sz="3100" i="1"/>
              <a:t>   </a:t>
            </a:r>
            <a:r>
              <a:rPr lang="en-GB" sz="1400" i="1"/>
              <a:t>  </a:t>
            </a:r>
            <a:endParaRPr lang="en-GB" i="1"/>
          </a:p>
        </p:txBody>
      </p:sp>
      <p:pic>
        <p:nvPicPr>
          <p:cNvPr id="12" name="Picture 12">
            <a:extLst>
              <a:ext uri="{FF2B5EF4-FFF2-40B4-BE49-F238E27FC236}">
                <a16:creationId xmlns:a16="http://schemas.microsoft.com/office/drawing/2014/main" id="{CCF385E2-CA3F-4D2B-96F8-5DE1CA426A7C}"/>
              </a:ext>
            </a:extLst>
          </p:cNvPr>
          <p:cNvPicPr>
            <a:picLocks noChangeAspect="1"/>
          </p:cNvPicPr>
          <p:nvPr/>
        </p:nvPicPr>
        <p:blipFill>
          <a:blip r:embed="rId4"/>
          <a:stretch>
            <a:fillRect/>
          </a:stretch>
        </p:blipFill>
        <p:spPr>
          <a:xfrm>
            <a:off x="955040" y="1359284"/>
            <a:ext cx="7498080" cy="688018"/>
          </a:xfrm>
          <a:prstGeom prst="rect">
            <a:avLst/>
          </a:prstGeom>
        </p:spPr>
      </p:pic>
      <p:pic>
        <p:nvPicPr>
          <p:cNvPr id="13" name="Picture 13" descr="Graphical user interface&#10;&#10;Description automatically generated">
            <a:extLst>
              <a:ext uri="{FF2B5EF4-FFF2-40B4-BE49-F238E27FC236}">
                <a16:creationId xmlns:a16="http://schemas.microsoft.com/office/drawing/2014/main" id="{46B46345-DDB5-4033-97A7-3405F6C0EFB9}"/>
              </a:ext>
            </a:extLst>
          </p:cNvPr>
          <p:cNvPicPr>
            <a:picLocks noChangeAspect="1"/>
          </p:cNvPicPr>
          <p:nvPr/>
        </p:nvPicPr>
        <p:blipFill>
          <a:blip r:embed="rId5"/>
          <a:stretch>
            <a:fillRect/>
          </a:stretch>
        </p:blipFill>
        <p:spPr>
          <a:xfrm>
            <a:off x="8681579" y="1247877"/>
            <a:ext cx="2367420" cy="1347483"/>
          </a:xfrm>
          <a:prstGeom prst="rect">
            <a:avLst/>
          </a:prstGeom>
        </p:spPr>
      </p:pic>
      <p:pic>
        <p:nvPicPr>
          <p:cNvPr id="14" name="Picture 14" descr="Logo&#10;&#10;Description automatically generated">
            <a:extLst>
              <a:ext uri="{FF2B5EF4-FFF2-40B4-BE49-F238E27FC236}">
                <a16:creationId xmlns:a16="http://schemas.microsoft.com/office/drawing/2014/main" id="{EBF06B9E-00A4-4888-A588-D01FF94538B3}"/>
              </a:ext>
            </a:extLst>
          </p:cNvPr>
          <p:cNvPicPr>
            <a:picLocks noChangeAspect="1"/>
          </p:cNvPicPr>
          <p:nvPr/>
        </p:nvPicPr>
        <p:blipFill>
          <a:blip r:embed="rId6"/>
          <a:stretch>
            <a:fillRect/>
          </a:stretch>
        </p:blipFill>
        <p:spPr>
          <a:xfrm>
            <a:off x="10256728" y="3084440"/>
            <a:ext cx="1584543" cy="1524187"/>
          </a:xfrm>
          <a:prstGeom prst="rect">
            <a:avLst/>
          </a:prstGeom>
        </p:spPr>
      </p:pic>
      <p:pic>
        <p:nvPicPr>
          <p:cNvPr id="16" name="Picture 16">
            <a:extLst>
              <a:ext uri="{FF2B5EF4-FFF2-40B4-BE49-F238E27FC236}">
                <a16:creationId xmlns:a16="http://schemas.microsoft.com/office/drawing/2014/main" id="{A16AE6A7-EF08-49D2-A520-02DA1791E029}"/>
              </a:ext>
            </a:extLst>
          </p:cNvPr>
          <p:cNvPicPr>
            <a:picLocks noChangeAspect="1"/>
          </p:cNvPicPr>
          <p:nvPr/>
        </p:nvPicPr>
        <p:blipFill>
          <a:blip r:embed="rId7"/>
          <a:stretch>
            <a:fillRect/>
          </a:stretch>
        </p:blipFill>
        <p:spPr>
          <a:xfrm>
            <a:off x="8922017" y="5173324"/>
            <a:ext cx="467639" cy="512218"/>
          </a:xfrm>
          <a:prstGeom prst="rect">
            <a:avLst/>
          </a:prstGeom>
        </p:spPr>
      </p:pic>
      <p:pic>
        <p:nvPicPr>
          <p:cNvPr id="17" name="Picture 17" descr="A picture containing mask&#10;&#10;Description automatically generated">
            <a:extLst>
              <a:ext uri="{FF2B5EF4-FFF2-40B4-BE49-F238E27FC236}">
                <a16:creationId xmlns:a16="http://schemas.microsoft.com/office/drawing/2014/main" id="{E1698B8B-4144-47E6-A06E-0DDBFBFED10D}"/>
              </a:ext>
            </a:extLst>
          </p:cNvPr>
          <p:cNvPicPr>
            <a:picLocks noChangeAspect="1"/>
          </p:cNvPicPr>
          <p:nvPr/>
        </p:nvPicPr>
        <p:blipFill>
          <a:blip r:embed="rId8"/>
          <a:stretch>
            <a:fillRect/>
          </a:stretch>
        </p:blipFill>
        <p:spPr>
          <a:xfrm>
            <a:off x="9542401" y="4437848"/>
            <a:ext cx="1678486" cy="1833518"/>
          </a:xfrm>
          <a:prstGeom prst="rect">
            <a:avLst/>
          </a:prstGeom>
        </p:spPr>
      </p:pic>
      <p:pic>
        <p:nvPicPr>
          <p:cNvPr id="18" name="Picture 18">
            <a:extLst>
              <a:ext uri="{FF2B5EF4-FFF2-40B4-BE49-F238E27FC236}">
                <a16:creationId xmlns:a16="http://schemas.microsoft.com/office/drawing/2014/main" id="{6C03A89D-D816-4EAE-969B-DDE640CFAE2C}"/>
              </a:ext>
            </a:extLst>
          </p:cNvPr>
          <p:cNvPicPr>
            <a:picLocks noChangeAspect="1"/>
          </p:cNvPicPr>
          <p:nvPr/>
        </p:nvPicPr>
        <p:blipFill>
          <a:blip r:embed="rId9"/>
          <a:stretch>
            <a:fillRect/>
          </a:stretch>
        </p:blipFill>
        <p:spPr>
          <a:xfrm rot="-4200000">
            <a:off x="8429613" y="3169936"/>
            <a:ext cx="989556" cy="1219976"/>
          </a:xfrm>
          <a:prstGeom prst="rect">
            <a:avLst/>
          </a:prstGeom>
        </p:spPr>
      </p:pic>
    </p:spTree>
    <p:extLst>
      <p:ext uri="{BB962C8B-B14F-4D97-AF65-F5344CB8AC3E}">
        <p14:creationId xmlns:p14="http://schemas.microsoft.com/office/powerpoint/2010/main" val="22560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526C0-D190-43B6-BB9B-FDF7A85008BE}"/>
              </a:ext>
            </a:extLst>
          </p:cNvPr>
          <p:cNvSpPr>
            <a:spLocks noGrp="1"/>
          </p:cNvSpPr>
          <p:nvPr>
            <p:ph idx="1"/>
          </p:nvPr>
        </p:nvSpPr>
        <p:spPr>
          <a:xfrm>
            <a:off x="838200" y="2220685"/>
            <a:ext cx="5171440" cy="3346677"/>
          </a:xfrm>
        </p:spPr>
        <p:txBody>
          <a:bodyPr vert="horz" lIns="91440" tIns="45720" rIns="91440" bIns="45720" rtlCol="0" anchor="t">
            <a:normAutofit/>
          </a:bodyPr>
          <a:lstStyle/>
          <a:p>
            <a:pPr marL="457200" indent="-457200">
              <a:buAutoNum type="arabicPeriod"/>
            </a:pPr>
            <a:r>
              <a:rPr lang="en-GB" sz="2000">
                <a:solidFill>
                  <a:srgbClr val="0B0C0C"/>
                </a:solidFill>
                <a:latin typeface="&quot;Avenir Book&quot;"/>
              </a:rPr>
              <a:t>Choose a selection of leaves from the sorting activity.</a:t>
            </a:r>
            <a:r>
              <a:rPr lang="en-GB" sz="2000"/>
              <a:t> </a:t>
            </a:r>
            <a:endParaRPr lang="en-US" sz="2000">
              <a:cs typeface="Calibri"/>
            </a:endParaRPr>
          </a:p>
          <a:p>
            <a:pPr marL="457200" indent="-457200">
              <a:buAutoNum type="arabicPeriod"/>
            </a:pPr>
            <a:endParaRPr lang="en-GB" sz="2000">
              <a:solidFill>
                <a:srgbClr val="000000"/>
              </a:solidFill>
              <a:latin typeface="Calibri"/>
              <a:cs typeface="Calibri"/>
            </a:endParaRPr>
          </a:p>
          <a:p>
            <a:pPr marL="457200" indent="-457200">
              <a:buAutoNum type="arabicPeriod"/>
            </a:pPr>
            <a:r>
              <a:rPr lang="en-GB" sz="2000">
                <a:solidFill>
                  <a:srgbClr val="0B0C0C"/>
                </a:solidFill>
                <a:latin typeface="&quot;Avenir Book&quot;"/>
              </a:rPr>
              <a:t>Set up your work area and cover the table you are working on with either newspaper or a tablecloth.</a:t>
            </a:r>
            <a:r>
              <a:rPr lang="en-GB" sz="2000"/>
              <a:t> </a:t>
            </a:r>
            <a:endParaRPr lang="en-GB" sz="2000">
              <a:cs typeface="Calibri" panose="020F0502020204030204"/>
            </a:endParaRPr>
          </a:p>
          <a:p>
            <a:pPr marL="457200" indent="-457200">
              <a:buAutoNum type="arabicPeriod"/>
            </a:pPr>
            <a:endParaRPr lang="en-GB" sz="2000">
              <a:solidFill>
                <a:srgbClr val="000000"/>
              </a:solidFill>
              <a:latin typeface="Calibri"/>
              <a:cs typeface="Calibri"/>
            </a:endParaRPr>
          </a:p>
          <a:p>
            <a:pPr marL="457200" indent="-457200">
              <a:buAutoNum type="arabicPeriod"/>
            </a:pPr>
            <a:r>
              <a:rPr lang="en-GB" sz="2000">
                <a:solidFill>
                  <a:srgbClr val="0B0C0C"/>
                </a:solidFill>
                <a:latin typeface="&quot;Avenir Book&quot;"/>
              </a:rPr>
              <a:t>Fill the spray bottles with a mixture of water and either paint or natural inks.</a:t>
            </a:r>
            <a:r>
              <a:rPr lang="en-GB" sz="2000"/>
              <a:t> </a:t>
            </a:r>
            <a:endParaRPr lang="en-GB">
              <a:cs typeface="Calibri" panose="020F0502020204030204"/>
            </a:endParaRPr>
          </a:p>
          <a:p>
            <a:pPr marL="0" indent="0">
              <a:buNone/>
            </a:pPr>
            <a:endParaRPr lang="en-GB"/>
          </a:p>
        </p:txBody>
      </p:sp>
      <p:pic>
        <p:nvPicPr>
          <p:cNvPr id="5" name="Picture 6" descr="White text on a black background&#10;&#10;Description automatically generated">
            <a:extLst>
              <a:ext uri="{FF2B5EF4-FFF2-40B4-BE49-F238E27FC236}">
                <a16:creationId xmlns:a16="http://schemas.microsoft.com/office/drawing/2014/main" id="{D9EB6F86-2DFE-4738-926A-2E7212571B2A}"/>
              </a:ext>
            </a:extLst>
          </p:cNvPr>
          <p:cNvPicPr>
            <a:picLocks noChangeAspect="1"/>
          </p:cNvPicPr>
          <p:nvPr/>
        </p:nvPicPr>
        <p:blipFill>
          <a:blip r:embed="rId3"/>
          <a:stretch>
            <a:fillRect/>
          </a:stretch>
        </p:blipFill>
        <p:spPr>
          <a:xfrm>
            <a:off x="978976" y="798787"/>
            <a:ext cx="3879742" cy="714256"/>
          </a:xfrm>
          <a:prstGeom prst="rect">
            <a:avLst/>
          </a:prstGeom>
        </p:spPr>
      </p:pic>
      <p:pic>
        <p:nvPicPr>
          <p:cNvPr id="2" name="Picture 3" descr="A picture containing text, table, seat&#10;&#10;Description automatically generated">
            <a:extLst>
              <a:ext uri="{FF2B5EF4-FFF2-40B4-BE49-F238E27FC236}">
                <a16:creationId xmlns:a16="http://schemas.microsoft.com/office/drawing/2014/main" id="{FB5DFCD5-EBEE-4090-8F2E-003E0F050229}"/>
              </a:ext>
            </a:extLst>
          </p:cNvPr>
          <p:cNvPicPr>
            <a:picLocks noChangeAspect="1"/>
          </p:cNvPicPr>
          <p:nvPr/>
        </p:nvPicPr>
        <p:blipFill>
          <a:blip r:embed="rId4"/>
          <a:stretch>
            <a:fillRect/>
          </a:stretch>
        </p:blipFill>
        <p:spPr>
          <a:xfrm>
            <a:off x="6207760" y="1798659"/>
            <a:ext cx="5232400" cy="4063322"/>
          </a:xfrm>
          <a:prstGeom prst="rect">
            <a:avLst/>
          </a:prstGeom>
        </p:spPr>
      </p:pic>
    </p:spTree>
    <p:extLst>
      <p:ext uri="{BB962C8B-B14F-4D97-AF65-F5344CB8AC3E}">
        <p14:creationId xmlns:p14="http://schemas.microsoft.com/office/powerpoint/2010/main" val="269338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A9095-35E2-42F4-BF53-9771B6CB4D10}"/>
              </a:ext>
            </a:extLst>
          </p:cNvPr>
          <p:cNvSpPr>
            <a:spLocks noGrp="1"/>
          </p:cNvSpPr>
          <p:nvPr>
            <p:ph type="title"/>
          </p:nvPr>
        </p:nvSpPr>
        <p:spPr/>
        <p:txBody>
          <a:bodyPr/>
          <a:lstStyle/>
          <a:p>
            <a:r>
              <a:rPr lang="en-GB"/>
              <a:t>					</a:t>
            </a:r>
            <a:br>
              <a:rPr lang="en-GB"/>
            </a:br>
            <a:r>
              <a:rPr lang="en-GB"/>
              <a:t>				    </a:t>
            </a:r>
            <a:r>
              <a:rPr lang="en-GB" sz="4000">
                <a:latin typeface="Ink Free" panose="03080402000500000000" pitchFamily="66" charset="0"/>
              </a:rPr>
              <a:t>continued…</a:t>
            </a:r>
            <a:endParaRPr lang="en-GB">
              <a:latin typeface="Ink Free" panose="03080402000500000000" pitchFamily="66" charset="0"/>
            </a:endParaRPr>
          </a:p>
        </p:txBody>
      </p:sp>
      <p:sp>
        <p:nvSpPr>
          <p:cNvPr id="3" name="Content Placeholder 2">
            <a:extLst>
              <a:ext uri="{FF2B5EF4-FFF2-40B4-BE49-F238E27FC236}">
                <a16:creationId xmlns:a16="http://schemas.microsoft.com/office/drawing/2014/main" id="{FDCA7F55-5F2B-49CA-9106-E6CDDB215ED0}"/>
              </a:ext>
            </a:extLst>
          </p:cNvPr>
          <p:cNvSpPr>
            <a:spLocks noGrp="1"/>
          </p:cNvSpPr>
          <p:nvPr>
            <p:ph idx="1"/>
          </p:nvPr>
        </p:nvSpPr>
        <p:spPr>
          <a:xfrm>
            <a:off x="838200" y="2124350"/>
            <a:ext cx="6439611" cy="4351338"/>
          </a:xfrm>
        </p:spPr>
        <p:txBody>
          <a:bodyPr vert="horz" lIns="91440" tIns="45720" rIns="91440" bIns="45720" rtlCol="0" anchor="t">
            <a:normAutofit/>
          </a:bodyPr>
          <a:lstStyle/>
          <a:p>
            <a:pPr marL="457200" indent="-457200">
              <a:spcAft>
                <a:spcPts val="700"/>
              </a:spcAft>
              <a:buFont typeface="+mj-lt"/>
              <a:buAutoNum type="arabicPeriod" startAt="4"/>
            </a:pPr>
            <a:r>
              <a:rPr lang="en-GB" sz="2000">
                <a:solidFill>
                  <a:srgbClr val="000000"/>
                </a:solidFill>
                <a:cs typeface="Arial"/>
              </a:rPr>
              <a:t>Arrange the leaves or natural objects in a composition on your paper.</a:t>
            </a:r>
            <a:endParaRPr lang="en-US" sz="2000">
              <a:solidFill>
                <a:srgbClr val="000000"/>
              </a:solidFill>
              <a:cs typeface="Arial"/>
            </a:endParaRPr>
          </a:p>
          <a:p>
            <a:pPr marL="514350" indent="-514350">
              <a:spcAft>
                <a:spcPts val="700"/>
              </a:spcAft>
              <a:buFontTx/>
              <a:buAutoNum type="arabicPeriod" startAt="4"/>
            </a:pPr>
            <a:r>
              <a:rPr lang="en-GB" sz="2000">
                <a:solidFill>
                  <a:srgbClr val="000000"/>
                </a:solidFill>
                <a:cs typeface="Arial"/>
              </a:rPr>
              <a:t>Spray them with your spray bottle. </a:t>
            </a:r>
          </a:p>
          <a:p>
            <a:pPr marL="514350" indent="-514350">
              <a:spcAft>
                <a:spcPts val="700"/>
              </a:spcAft>
              <a:buFontTx/>
              <a:buAutoNum type="arabicPeriod" startAt="4"/>
            </a:pPr>
            <a:r>
              <a:rPr lang="en-GB" sz="2000">
                <a:solidFill>
                  <a:srgbClr val="000000"/>
                </a:solidFill>
                <a:cs typeface="Arial"/>
              </a:rPr>
              <a:t>Try spraying from different directions to capture as much detail as possible. </a:t>
            </a:r>
            <a:endParaRPr lang="en-GB" sz="2000">
              <a:solidFill>
                <a:srgbClr val="000000"/>
              </a:solidFill>
              <a:cs typeface="Arial" panose="020B0604020202020204" pitchFamily="34" charset="0"/>
            </a:endParaRPr>
          </a:p>
          <a:p>
            <a:pPr lvl="1">
              <a:spcAft>
                <a:spcPts val="700"/>
              </a:spcAft>
              <a:buFont typeface="Arial"/>
              <a:buChar char="•"/>
            </a:pPr>
            <a:r>
              <a:rPr lang="en-GB" sz="2000">
                <a:solidFill>
                  <a:srgbClr val="000000"/>
                </a:solidFill>
                <a:cs typeface="Arial"/>
              </a:rPr>
              <a:t>You could also experiment with using different colours or layering different objects.</a:t>
            </a:r>
            <a:r>
              <a:rPr lang="en-GB" sz="2000"/>
              <a:t> </a:t>
            </a:r>
            <a:endParaRPr lang="en-GB" sz="2000">
              <a:cs typeface="Calibri" panose="020F0502020204030204"/>
            </a:endParaRPr>
          </a:p>
          <a:p>
            <a:pPr marL="514350" indent="-514350">
              <a:spcAft>
                <a:spcPts val="700"/>
              </a:spcAft>
              <a:buFontTx/>
              <a:buAutoNum type="arabicPeriod" startAt="4"/>
            </a:pPr>
            <a:r>
              <a:rPr lang="en-GB" sz="2000">
                <a:solidFill>
                  <a:srgbClr val="000000"/>
                </a:solidFill>
                <a:cs typeface="Arial"/>
              </a:rPr>
              <a:t>When you are finished, lift up your leaves to reveal your Natural Stencil Print! </a:t>
            </a:r>
          </a:p>
        </p:txBody>
      </p:sp>
      <p:pic>
        <p:nvPicPr>
          <p:cNvPr id="4" name="Picture 6" descr="White text on a black background&#10;&#10;Description automatically generated">
            <a:extLst>
              <a:ext uri="{FF2B5EF4-FFF2-40B4-BE49-F238E27FC236}">
                <a16:creationId xmlns:a16="http://schemas.microsoft.com/office/drawing/2014/main" id="{2AE19094-365A-4214-8D08-CFB304648C7B}"/>
              </a:ext>
            </a:extLst>
          </p:cNvPr>
          <p:cNvPicPr>
            <a:picLocks noChangeAspect="1"/>
          </p:cNvPicPr>
          <p:nvPr/>
        </p:nvPicPr>
        <p:blipFill>
          <a:blip r:embed="rId3"/>
          <a:stretch>
            <a:fillRect/>
          </a:stretch>
        </p:blipFill>
        <p:spPr>
          <a:xfrm>
            <a:off x="978976" y="798787"/>
            <a:ext cx="3879742" cy="714256"/>
          </a:xfrm>
          <a:prstGeom prst="rect">
            <a:avLst/>
          </a:prstGeom>
        </p:spPr>
      </p:pic>
      <p:pic>
        <p:nvPicPr>
          <p:cNvPr id="5" name="Picture 5" descr="A picture containing text, queen, vector graphics, businesscard&#10;&#10;Description automatically generated">
            <a:extLst>
              <a:ext uri="{FF2B5EF4-FFF2-40B4-BE49-F238E27FC236}">
                <a16:creationId xmlns:a16="http://schemas.microsoft.com/office/drawing/2014/main" id="{EAEC7DF0-BB79-4772-B5C8-74069D9D4442}"/>
              </a:ext>
            </a:extLst>
          </p:cNvPr>
          <p:cNvPicPr>
            <a:picLocks noChangeAspect="1"/>
          </p:cNvPicPr>
          <p:nvPr/>
        </p:nvPicPr>
        <p:blipFill>
          <a:blip r:embed="rId4"/>
          <a:stretch>
            <a:fillRect/>
          </a:stretch>
        </p:blipFill>
        <p:spPr>
          <a:xfrm>
            <a:off x="7594948" y="863555"/>
            <a:ext cx="4204569" cy="3001467"/>
          </a:xfrm>
          <a:prstGeom prst="rect">
            <a:avLst/>
          </a:prstGeom>
        </p:spPr>
      </p:pic>
      <p:pic>
        <p:nvPicPr>
          <p:cNvPr id="6" name="Picture 6" descr="A picture containing background pattern&#10;&#10;Description automatically generated">
            <a:extLst>
              <a:ext uri="{FF2B5EF4-FFF2-40B4-BE49-F238E27FC236}">
                <a16:creationId xmlns:a16="http://schemas.microsoft.com/office/drawing/2014/main" id="{254C69FB-CFF7-408B-8591-BCDC98A5BB07}"/>
              </a:ext>
            </a:extLst>
          </p:cNvPr>
          <p:cNvPicPr>
            <a:picLocks noChangeAspect="1"/>
          </p:cNvPicPr>
          <p:nvPr/>
        </p:nvPicPr>
        <p:blipFill>
          <a:blip r:embed="rId5"/>
          <a:stretch>
            <a:fillRect/>
          </a:stretch>
        </p:blipFill>
        <p:spPr>
          <a:xfrm rot="780000">
            <a:off x="7519281" y="3819116"/>
            <a:ext cx="3223364" cy="2514120"/>
          </a:xfrm>
          <a:prstGeom prst="rect">
            <a:avLst/>
          </a:prstGeom>
        </p:spPr>
      </p:pic>
    </p:spTree>
    <p:extLst>
      <p:ext uri="{BB962C8B-B14F-4D97-AF65-F5344CB8AC3E}">
        <p14:creationId xmlns:p14="http://schemas.microsoft.com/office/powerpoint/2010/main" val="11249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F2FDA4-E250-4E4F-9E80-620CDF84D49F}"/>
              </a:ext>
            </a:extLst>
          </p:cNvPr>
          <p:cNvSpPr/>
          <p:nvPr/>
        </p:nvSpPr>
        <p:spPr>
          <a:xfrm>
            <a:off x="0" y="1999492"/>
            <a:ext cx="4261855" cy="605581"/>
          </a:xfrm>
          <a:prstGeom prst="rect">
            <a:avLst/>
          </a:prstGeom>
          <a:solidFill>
            <a:srgbClr val="8C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chemeClr val="tx1"/>
                </a:solidFill>
                <a:effectLst/>
                <a:uLnTx/>
                <a:uFillTx/>
                <a:latin typeface="Calibri" panose="020F0502020204030204"/>
                <a:ea typeface="+mn-ea"/>
                <a:hlinkClick r:id="rId3">
                  <a:extLst>
                    <a:ext uri="{A12FA001-AC4F-418D-AE19-62706E023703}">
                      <ahyp:hlinkClr xmlns:ahyp="http://schemas.microsoft.com/office/drawing/2018/hyperlinkcolor" val="tx"/>
                    </a:ext>
                  </a:extLst>
                </a:hlinkClick>
              </a:rPr>
              <a:t>Lorenzo Duran</a:t>
            </a:r>
            <a:endParaRPr kumimoji="0" lang="en-GB" sz="3200" b="1"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p:txBody>
      </p:sp>
      <p:pic>
        <p:nvPicPr>
          <p:cNvPr id="7" name="Picture 7">
            <a:extLst>
              <a:ext uri="{FF2B5EF4-FFF2-40B4-BE49-F238E27FC236}">
                <a16:creationId xmlns:a16="http://schemas.microsoft.com/office/drawing/2014/main" id="{7C711223-68F8-457C-8E1A-1F9262CE32A7}"/>
              </a:ext>
            </a:extLst>
          </p:cNvPr>
          <p:cNvPicPr>
            <a:picLocks noChangeAspect="1"/>
          </p:cNvPicPr>
          <p:nvPr/>
        </p:nvPicPr>
        <p:blipFill>
          <a:blip r:embed="rId4"/>
          <a:stretch>
            <a:fillRect/>
          </a:stretch>
        </p:blipFill>
        <p:spPr>
          <a:xfrm>
            <a:off x="840317" y="422087"/>
            <a:ext cx="6426200" cy="935155"/>
          </a:xfrm>
          <a:prstGeom prst="rect">
            <a:avLst/>
          </a:prstGeom>
        </p:spPr>
      </p:pic>
      <p:sp>
        <p:nvSpPr>
          <p:cNvPr id="8" name="Rectangle 7">
            <a:extLst>
              <a:ext uri="{FF2B5EF4-FFF2-40B4-BE49-F238E27FC236}">
                <a16:creationId xmlns:a16="http://schemas.microsoft.com/office/drawing/2014/main" id="{1B2D3DEB-FCF7-40C2-9467-818A157C7C8A}"/>
              </a:ext>
            </a:extLst>
          </p:cNvPr>
          <p:cNvSpPr/>
          <p:nvPr/>
        </p:nvSpPr>
        <p:spPr>
          <a:xfrm>
            <a:off x="0" y="3391412"/>
            <a:ext cx="4261855" cy="605581"/>
          </a:xfrm>
          <a:prstGeom prst="rect">
            <a:avLst/>
          </a:prstGeom>
          <a:solidFill>
            <a:srgbClr val="8C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tx1"/>
                </a:solidFill>
                <a:effectLst/>
                <a:uLnTx/>
                <a:uFillTx/>
                <a:latin typeface="Calibri" panose="020F0502020204030204"/>
                <a:ea typeface="+mn-ea"/>
                <a:hlinkClick r:id="rId5">
                  <a:extLst>
                    <a:ext uri="{A12FA001-AC4F-418D-AE19-62706E023703}">
                      <ahyp:hlinkClr xmlns:ahyp="http://schemas.microsoft.com/office/drawing/2018/hyperlinkcolor" val="tx"/>
                    </a:ext>
                  </a:extLst>
                </a:hlinkClick>
              </a:rPr>
              <a:t>Andy Goldsworthy</a:t>
            </a:r>
            <a:endParaRPr kumimoji="0" lang="en-GB" sz="2000" b="1"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p:txBody>
      </p:sp>
      <p:sp>
        <p:nvSpPr>
          <p:cNvPr id="10" name="Rectangle 9">
            <a:extLst>
              <a:ext uri="{FF2B5EF4-FFF2-40B4-BE49-F238E27FC236}">
                <a16:creationId xmlns:a16="http://schemas.microsoft.com/office/drawing/2014/main" id="{7A622A02-CD3F-4234-874A-0A2CE4888DA3}"/>
              </a:ext>
            </a:extLst>
          </p:cNvPr>
          <p:cNvSpPr/>
          <p:nvPr/>
        </p:nvSpPr>
        <p:spPr>
          <a:xfrm>
            <a:off x="-1" y="4753364"/>
            <a:ext cx="4261855" cy="605581"/>
          </a:xfrm>
          <a:prstGeom prst="rect">
            <a:avLst/>
          </a:prstGeom>
          <a:solidFill>
            <a:srgbClr val="8C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tx1"/>
                </a:solidFill>
                <a:effectLst/>
                <a:uLnTx/>
                <a:uFillTx/>
                <a:latin typeface="Calibri" panose="020F0502020204030204"/>
                <a:ea typeface="+mn-ea"/>
                <a:hlinkClick r:id="rId6">
                  <a:extLst>
                    <a:ext uri="{A12FA001-AC4F-418D-AE19-62706E023703}">
                      <ahyp:hlinkClr xmlns:ahyp="http://schemas.microsoft.com/office/drawing/2018/hyperlinkcolor" val="tx"/>
                    </a:ext>
                  </a:extLst>
                </a:hlinkClick>
              </a:rPr>
              <a:t>James Brunt</a:t>
            </a:r>
            <a:endParaRPr kumimoji="0" lang="en-GB" sz="2000" b="1" i="0" u="none" strike="noStrike" kern="1200" cap="none" spc="0" normalizeH="0" baseline="0" noProof="0">
              <a:ln>
                <a:noFill/>
              </a:ln>
              <a:solidFill>
                <a:schemeClr val="tx1"/>
              </a:solidFill>
              <a:effectLst/>
              <a:uLnTx/>
              <a:uFillTx/>
              <a:latin typeface="Calibri" panose="020F0502020204030204"/>
              <a:ea typeface="+mn-ea"/>
              <a:cs typeface="Calibri" panose="020F0502020204030204"/>
            </a:endParaRPr>
          </a:p>
        </p:txBody>
      </p:sp>
      <p:sp>
        <p:nvSpPr>
          <p:cNvPr id="2" name="TextBox 1">
            <a:extLst>
              <a:ext uri="{FF2B5EF4-FFF2-40B4-BE49-F238E27FC236}">
                <a16:creationId xmlns:a16="http://schemas.microsoft.com/office/drawing/2014/main" id="{16C91DB2-30DE-4CA0-80C8-CC146BB5A50E}"/>
              </a:ext>
            </a:extLst>
          </p:cNvPr>
          <p:cNvSpPr txBox="1"/>
          <p:nvPr/>
        </p:nvSpPr>
        <p:spPr>
          <a:xfrm>
            <a:off x="4852187" y="1832154"/>
            <a:ext cx="6750268" cy="3724096"/>
          </a:xfrm>
          <a:prstGeom prst="rect">
            <a:avLst/>
          </a:prstGeom>
          <a:noFill/>
        </p:spPr>
        <p:txBody>
          <a:bodyPr wrap="square" lIns="91440" tIns="45720" rIns="91440" bIns="45720" anchor="t">
            <a:spAutoFit/>
          </a:bodyPr>
          <a:lstStyle/>
          <a:p>
            <a:r>
              <a:rPr lang="en-GB" sz="2000">
                <a:solidFill>
                  <a:srgbClr val="222222"/>
                </a:solidFill>
                <a:ea typeface="Times New Roman" panose="02020603050405020304" pitchFamily="18" charset="0"/>
              </a:rPr>
              <a:t>Kaitlin says: </a:t>
            </a:r>
            <a:r>
              <a:rPr lang="en-GB" sz="2000" i="1">
                <a:solidFill>
                  <a:srgbClr val="222222"/>
                </a:solidFill>
                <a:ea typeface="Times New Roman" panose="02020603050405020304" pitchFamily="18" charset="0"/>
              </a:rPr>
              <a:t>“</a:t>
            </a:r>
            <a:r>
              <a:rPr lang="en-GB" sz="2000" i="1">
                <a:solidFill>
                  <a:srgbClr val="222222"/>
                </a:solidFill>
                <a:effectLst/>
                <a:ea typeface="Times New Roman" panose="02020603050405020304" pitchFamily="18" charset="0"/>
              </a:rPr>
              <a:t>Lorenzo Duran is a Spanish self-taught artist who carves beautifully detailed artworks into leaves. He was inspired by watching how a caterpillar made holes in a leaf by eating it!”</a:t>
            </a:r>
            <a:endParaRPr lang="en-GB" sz="2000">
              <a:solidFill>
                <a:srgbClr val="222222"/>
              </a:solidFill>
              <a:effectLst/>
              <a:ea typeface="Times New Roman" panose="02020603050405020304" pitchFamily="18" charset="0"/>
            </a:endParaRPr>
          </a:p>
          <a:p>
            <a:endParaRPr lang="en-GB" sz="800">
              <a:solidFill>
                <a:srgbClr val="222222"/>
              </a:solidFill>
              <a:ea typeface="Times New Roman" panose="02020603050405020304" pitchFamily="18" charset="0"/>
            </a:endParaRPr>
          </a:p>
          <a:p>
            <a:endParaRPr lang="en-GB">
              <a:solidFill>
                <a:srgbClr val="222222"/>
              </a:solidFill>
              <a:ea typeface="Times New Roman" panose="02020603050405020304" pitchFamily="18" charset="0"/>
            </a:endParaRPr>
          </a:p>
          <a:p>
            <a:r>
              <a:rPr lang="en-GB" sz="2000">
                <a:solidFill>
                  <a:srgbClr val="222222"/>
                </a:solidFill>
                <a:effectLst/>
                <a:ea typeface="Times New Roman" panose="02020603050405020304" pitchFamily="18" charset="0"/>
              </a:rPr>
              <a:t>Andy Goldsworthy is a British artist, who uses natural materials to create site-specific artworks which explore the relationship between humans and their natural surroundings.</a:t>
            </a:r>
          </a:p>
          <a:p>
            <a:endParaRPr lang="en-GB" sz="2000">
              <a:solidFill>
                <a:srgbClr val="222222"/>
              </a:solidFill>
            </a:endParaRPr>
          </a:p>
          <a:p>
            <a:endParaRPr lang="en-GB" sz="1000">
              <a:solidFill>
                <a:srgbClr val="222222"/>
              </a:solidFill>
            </a:endParaRPr>
          </a:p>
          <a:p>
            <a:r>
              <a:rPr lang="en-GB" sz="2000">
                <a:solidFill>
                  <a:srgbClr val="222222"/>
                </a:solidFill>
                <a:effectLst/>
                <a:ea typeface="Times New Roman" panose="02020603050405020304" pitchFamily="18" charset="0"/>
              </a:rPr>
              <a:t>James Brunt lives and works in Yorkshire and creates artworks using leaves to make patterns and shapes. What patterns can you create using the leaves you have collected?</a:t>
            </a:r>
            <a:endParaRPr lang="en-GB" sz="2000">
              <a:effectLst/>
              <a:ea typeface="Times New Roman" panose="02020603050405020304" pitchFamily="18" charset="0"/>
            </a:endParaRPr>
          </a:p>
        </p:txBody>
      </p:sp>
    </p:spTree>
    <p:extLst>
      <p:ext uri="{BB962C8B-B14F-4D97-AF65-F5344CB8AC3E}">
        <p14:creationId xmlns:p14="http://schemas.microsoft.com/office/powerpoint/2010/main" val="4202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72D33AC4-019A-44CE-9F07-A246FF1C83BA}"/>
              </a:ext>
            </a:extLst>
          </p:cNvPr>
          <p:cNvPicPr>
            <a:picLocks noChangeAspect="1"/>
          </p:cNvPicPr>
          <p:nvPr/>
        </p:nvPicPr>
        <p:blipFill>
          <a:blip r:embed="rId3"/>
          <a:stretch>
            <a:fillRect/>
          </a:stretch>
        </p:blipFill>
        <p:spPr>
          <a:xfrm>
            <a:off x="-4175" y="-4306"/>
            <a:ext cx="12210789" cy="6866611"/>
          </a:xfrm>
          <a:prstGeom prst="rect">
            <a:avLst/>
          </a:prstGeom>
        </p:spPr>
      </p:pic>
      <p:sp>
        <p:nvSpPr>
          <p:cNvPr id="3" name="Content Placeholder 2">
            <a:extLst>
              <a:ext uri="{FF2B5EF4-FFF2-40B4-BE49-F238E27FC236}">
                <a16:creationId xmlns:a16="http://schemas.microsoft.com/office/drawing/2014/main" id="{9B5FBB66-3333-4DDC-87C9-59E2D2EACBAB}"/>
              </a:ext>
            </a:extLst>
          </p:cNvPr>
          <p:cNvSpPr>
            <a:spLocks noGrp="1"/>
          </p:cNvSpPr>
          <p:nvPr>
            <p:ph idx="1"/>
          </p:nvPr>
        </p:nvSpPr>
        <p:spPr>
          <a:xfrm>
            <a:off x="2341323" y="4320392"/>
            <a:ext cx="3240067" cy="833613"/>
          </a:xfrm>
        </p:spPr>
        <p:txBody>
          <a:bodyPr vert="horz" lIns="91440" tIns="45720" rIns="91440" bIns="45720" rtlCol="0" anchor="t">
            <a:normAutofit/>
          </a:bodyPr>
          <a:lstStyle/>
          <a:p>
            <a:pPr marL="0" indent="0">
              <a:buNone/>
            </a:pPr>
            <a:r>
              <a:rPr lang="en-GB" sz="4400" b="1">
                <a:latin typeface="Ink Free"/>
              </a:rPr>
              <a:t>With Year 2</a:t>
            </a:r>
          </a:p>
        </p:txBody>
      </p:sp>
    </p:spTree>
    <p:extLst>
      <p:ext uri="{BB962C8B-B14F-4D97-AF65-F5344CB8AC3E}">
        <p14:creationId xmlns:p14="http://schemas.microsoft.com/office/powerpoint/2010/main" val="3625244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0FDF5B-18AB-46EC-BDC7-6A0F4CB4E326}"/>
              </a:ext>
            </a:extLst>
          </p:cNvPr>
          <p:cNvSpPr>
            <a:spLocks noGrp="1"/>
          </p:cNvSpPr>
          <p:nvPr>
            <p:ph idx="1"/>
          </p:nvPr>
        </p:nvSpPr>
        <p:spPr>
          <a:xfrm>
            <a:off x="924560" y="2425457"/>
            <a:ext cx="7879567" cy="2298943"/>
          </a:xfrm>
        </p:spPr>
        <p:txBody>
          <a:bodyPr vert="horz" lIns="91440" tIns="45720" rIns="91440" bIns="45720" rtlCol="0" anchor="t">
            <a:normAutofit fontScale="92500" lnSpcReduction="10000"/>
          </a:bodyPr>
          <a:lstStyle/>
          <a:p>
            <a:pPr marL="0" indent="0">
              <a:buNone/>
            </a:pPr>
            <a:r>
              <a:rPr lang="en-GB" sz="2400" b="1">
                <a:solidFill>
                  <a:srgbClr val="000000"/>
                </a:solidFill>
                <a:latin typeface="Ink Free"/>
                <a:ea typeface="+mj-ea"/>
                <a:cs typeface="+mj-cs"/>
              </a:rPr>
              <a:t>Medium: Making Sketchbooks / Collage / Painting</a:t>
            </a:r>
          </a:p>
          <a:p>
            <a:pPr marL="0" indent="0">
              <a:buNone/>
            </a:pPr>
            <a:endParaRPr lang="en-GB" sz="2000" b="0" u="none" strike="noStrike">
              <a:solidFill>
                <a:srgbClr val="000000"/>
              </a:solidFill>
              <a:effectLst/>
            </a:endParaRPr>
          </a:p>
          <a:p>
            <a:pPr marL="0" indent="0">
              <a:buNone/>
            </a:pPr>
            <a:r>
              <a:rPr lang="en-GB" sz="2200" b="0" u="none" strike="noStrike">
                <a:solidFill>
                  <a:srgbClr val="000000"/>
                </a:solidFill>
                <a:effectLst/>
              </a:rPr>
              <a:t>Have a go at creating your very own habitat concertina sketchbook.</a:t>
            </a:r>
            <a:r>
              <a:rPr lang="en-GB" sz="2200">
                <a:solidFill>
                  <a:srgbClr val="000000"/>
                </a:solidFill>
              </a:rPr>
              <a:t> </a:t>
            </a:r>
          </a:p>
          <a:p>
            <a:pPr marL="0" indent="0">
              <a:buNone/>
            </a:pPr>
            <a:r>
              <a:rPr lang="en-GB" sz="2200" b="0" u="none" strike="noStrike">
                <a:effectLst/>
              </a:rPr>
              <a:t>Your sketchbook </a:t>
            </a:r>
            <a:r>
              <a:rPr lang="en-GB" sz="2200"/>
              <a:t>c</a:t>
            </a:r>
            <a:r>
              <a:rPr lang="en-GB" sz="2200" b="0" u="none" strike="noStrike">
                <a:effectLst/>
              </a:rPr>
              <a:t>ould have a page for each of the seven habitats.</a:t>
            </a:r>
            <a:r>
              <a:rPr lang="en-GB" sz="2200"/>
              <a:t> </a:t>
            </a:r>
          </a:p>
          <a:p>
            <a:pPr marL="0" indent="0">
              <a:buNone/>
            </a:pPr>
            <a:endParaRPr lang="en-GB" sz="1100">
              <a:cs typeface="Calibri"/>
            </a:endParaRPr>
          </a:p>
          <a:p>
            <a:pPr marL="0" indent="0">
              <a:buNone/>
            </a:pPr>
            <a:r>
              <a:rPr lang="en-GB" b="1">
                <a:latin typeface="Ink Free" panose="03080402000500000000" pitchFamily="66" charset="0"/>
                <a:cs typeface="Calibri"/>
              </a:rPr>
              <a:t>Quiz: </a:t>
            </a:r>
            <a:r>
              <a:rPr lang="en-GB">
                <a:latin typeface="Ink Free" panose="03080402000500000000" pitchFamily="66" charset="0"/>
                <a:cs typeface="Calibri"/>
              </a:rPr>
              <a:t>Can you remember what these are?</a:t>
            </a:r>
          </a:p>
          <a:p>
            <a:pPr marL="0" indent="0">
              <a:buNone/>
            </a:pPr>
            <a:endParaRPr lang="en-GB" sz="1800"/>
          </a:p>
        </p:txBody>
      </p:sp>
      <p:sp>
        <p:nvSpPr>
          <p:cNvPr id="5" name="Rectangle 4">
            <a:extLst>
              <a:ext uri="{FF2B5EF4-FFF2-40B4-BE49-F238E27FC236}">
                <a16:creationId xmlns:a16="http://schemas.microsoft.com/office/drawing/2014/main" id="{5AEC722A-CA6A-4B28-B7B1-C47BCF786ECA}"/>
              </a:ext>
            </a:extLst>
          </p:cNvPr>
          <p:cNvSpPr/>
          <p:nvPr/>
        </p:nvSpPr>
        <p:spPr>
          <a:xfrm>
            <a:off x="-2117" y="-2117"/>
            <a:ext cx="12382499" cy="910166"/>
          </a:xfrm>
          <a:prstGeom prst="rect">
            <a:avLst/>
          </a:prstGeom>
          <a:solidFill>
            <a:srgbClr val="EDE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A8265D9-047C-4578-94E9-E2EC32AAF010}"/>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t>Art activity</a:t>
            </a:r>
            <a:r>
              <a:rPr lang="en-GB" sz="4000" b="1" i="1"/>
              <a:t> </a:t>
            </a:r>
            <a:br>
              <a:rPr lang="en-GB" sz="3200" i="1"/>
            </a:br>
            <a:r>
              <a:rPr lang="en-GB" sz="3100" i="1"/>
              <a:t>   </a:t>
            </a:r>
            <a:r>
              <a:rPr lang="en-GB" sz="1400" i="1"/>
              <a:t>  </a:t>
            </a:r>
            <a:endParaRPr lang="en-GB" i="1"/>
          </a:p>
        </p:txBody>
      </p:sp>
      <p:pic>
        <p:nvPicPr>
          <p:cNvPr id="12" name="Picture 12" descr="A picture containing dark&#10;&#10;Description automatically generated">
            <a:extLst>
              <a:ext uri="{FF2B5EF4-FFF2-40B4-BE49-F238E27FC236}">
                <a16:creationId xmlns:a16="http://schemas.microsoft.com/office/drawing/2014/main" id="{2AF7CCF6-DA6F-4593-ABCB-B930CB168C65}"/>
              </a:ext>
            </a:extLst>
          </p:cNvPr>
          <p:cNvPicPr>
            <a:picLocks noChangeAspect="1"/>
          </p:cNvPicPr>
          <p:nvPr/>
        </p:nvPicPr>
        <p:blipFill>
          <a:blip r:embed="rId3"/>
          <a:stretch>
            <a:fillRect/>
          </a:stretch>
        </p:blipFill>
        <p:spPr>
          <a:xfrm>
            <a:off x="924560" y="1358655"/>
            <a:ext cx="6939280" cy="689567"/>
          </a:xfrm>
          <a:prstGeom prst="rect">
            <a:avLst/>
          </a:prstGeom>
        </p:spPr>
      </p:pic>
      <p:pic>
        <p:nvPicPr>
          <p:cNvPr id="4" name="Picture 5" descr="Shape, circle&#10;&#10;Description automatically generated">
            <a:extLst>
              <a:ext uri="{FF2B5EF4-FFF2-40B4-BE49-F238E27FC236}">
                <a16:creationId xmlns:a16="http://schemas.microsoft.com/office/drawing/2014/main" id="{55B6DD21-A2E3-4607-AEB8-FDFE428E6787}"/>
              </a:ext>
            </a:extLst>
          </p:cNvPr>
          <p:cNvPicPr>
            <a:picLocks noChangeAspect="1"/>
          </p:cNvPicPr>
          <p:nvPr/>
        </p:nvPicPr>
        <p:blipFill>
          <a:blip r:embed="rId4"/>
          <a:stretch>
            <a:fillRect/>
          </a:stretch>
        </p:blipFill>
        <p:spPr>
          <a:xfrm>
            <a:off x="2406894" y="4938639"/>
            <a:ext cx="1168400" cy="1148080"/>
          </a:xfrm>
          <a:prstGeom prst="rect">
            <a:avLst/>
          </a:prstGeom>
        </p:spPr>
      </p:pic>
      <p:pic>
        <p:nvPicPr>
          <p:cNvPr id="6" name="Picture 6">
            <a:extLst>
              <a:ext uri="{FF2B5EF4-FFF2-40B4-BE49-F238E27FC236}">
                <a16:creationId xmlns:a16="http://schemas.microsoft.com/office/drawing/2014/main" id="{9501589A-90C7-4C17-BFE1-011DB95ABFD2}"/>
              </a:ext>
            </a:extLst>
          </p:cNvPr>
          <p:cNvPicPr>
            <a:picLocks noChangeAspect="1"/>
          </p:cNvPicPr>
          <p:nvPr/>
        </p:nvPicPr>
        <p:blipFill>
          <a:blip r:embed="rId5"/>
          <a:stretch>
            <a:fillRect/>
          </a:stretch>
        </p:blipFill>
        <p:spPr>
          <a:xfrm>
            <a:off x="9982200" y="4907211"/>
            <a:ext cx="1524000" cy="1078880"/>
          </a:xfrm>
          <a:prstGeom prst="rect">
            <a:avLst/>
          </a:prstGeom>
        </p:spPr>
      </p:pic>
      <p:pic>
        <p:nvPicPr>
          <p:cNvPr id="7" name="Picture 7" descr="Logo, icon&#10;&#10;Description automatically generated">
            <a:extLst>
              <a:ext uri="{FF2B5EF4-FFF2-40B4-BE49-F238E27FC236}">
                <a16:creationId xmlns:a16="http://schemas.microsoft.com/office/drawing/2014/main" id="{6FB0217D-4FA2-400C-BDF8-0AFC4E533111}"/>
              </a:ext>
            </a:extLst>
          </p:cNvPr>
          <p:cNvPicPr>
            <a:picLocks noChangeAspect="1"/>
          </p:cNvPicPr>
          <p:nvPr/>
        </p:nvPicPr>
        <p:blipFill>
          <a:blip r:embed="rId6"/>
          <a:stretch>
            <a:fillRect/>
          </a:stretch>
        </p:blipFill>
        <p:spPr>
          <a:xfrm>
            <a:off x="3886564" y="4908159"/>
            <a:ext cx="1168400" cy="1178560"/>
          </a:xfrm>
          <a:prstGeom prst="rect">
            <a:avLst/>
          </a:prstGeom>
        </p:spPr>
      </p:pic>
      <p:pic>
        <p:nvPicPr>
          <p:cNvPr id="8" name="Picture 9" descr="A picture containing text, sign&#10;&#10;Description automatically generated">
            <a:extLst>
              <a:ext uri="{FF2B5EF4-FFF2-40B4-BE49-F238E27FC236}">
                <a16:creationId xmlns:a16="http://schemas.microsoft.com/office/drawing/2014/main" id="{DE23CCD6-B5EF-4AA9-94DC-994DC14E4C0F}"/>
              </a:ext>
            </a:extLst>
          </p:cNvPr>
          <p:cNvPicPr>
            <a:picLocks noChangeAspect="1"/>
          </p:cNvPicPr>
          <p:nvPr/>
        </p:nvPicPr>
        <p:blipFill>
          <a:blip r:embed="rId7"/>
          <a:stretch>
            <a:fillRect/>
          </a:stretch>
        </p:blipFill>
        <p:spPr>
          <a:xfrm>
            <a:off x="8454179" y="4865526"/>
            <a:ext cx="1178560" cy="1188720"/>
          </a:xfrm>
          <a:prstGeom prst="rect">
            <a:avLst/>
          </a:prstGeom>
        </p:spPr>
      </p:pic>
      <p:pic>
        <p:nvPicPr>
          <p:cNvPr id="10" name="Picture 10" descr="Circle&#10;&#10;Description automatically generated">
            <a:extLst>
              <a:ext uri="{FF2B5EF4-FFF2-40B4-BE49-F238E27FC236}">
                <a16:creationId xmlns:a16="http://schemas.microsoft.com/office/drawing/2014/main" id="{BA06DFEF-0A15-42B3-834B-775CDAB77FFB}"/>
              </a:ext>
            </a:extLst>
          </p:cNvPr>
          <p:cNvPicPr>
            <a:picLocks noChangeAspect="1"/>
          </p:cNvPicPr>
          <p:nvPr/>
        </p:nvPicPr>
        <p:blipFill>
          <a:blip r:embed="rId8"/>
          <a:stretch>
            <a:fillRect/>
          </a:stretch>
        </p:blipFill>
        <p:spPr>
          <a:xfrm>
            <a:off x="763423" y="4951007"/>
            <a:ext cx="1412240" cy="1139475"/>
          </a:xfrm>
          <a:prstGeom prst="rect">
            <a:avLst/>
          </a:prstGeom>
        </p:spPr>
      </p:pic>
      <p:pic>
        <p:nvPicPr>
          <p:cNvPr id="11" name="Picture 12" descr="A picture containing circle&#10;&#10;Description automatically generated">
            <a:extLst>
              <a:ext uri="{FF2B5EF4-FFF2-40B4-BE49-F238E27FC236}">
                <a16:creationId xmlns:a16="http://schemas.microsoft.com/office/drawing/2014/main" id="{E5D2A0A4-DD63-4019-86E0-C2091E5410EB}"/>
              </a:ext>
            </a:extLst>
          </p:cNvPr>
          <p:cNvPicPr>
            <a:picLocks noChangeAspect="1"/>
          </p:cNvPicPr>
          <p:nvPr/>
        </p:nvPicPr>
        <p:blipFill>
          <a:blip r:embed="rId9"/>
          <a:stretch>
            <a:fillRect/>
          </a:stretch>
        </p:blipFill>
        <p:spPr>
          <a:xfrm>
            <a:off x="6893742" y="4935651"/>
            <a:ext cx="1280160" cy="1151068"/>
          </a:xfrm>
          <a:prstGeom prst="rect">
            <a:avLst/>
          </a:prstGeom>
        </p:spPr>
      </p:pic>
      <p:pic>
        <p:nvPicPr>
          <p:cNvPr id="13" name="Picture 13" descr="Shape&#10;&#10;Description automatically generated">
            <a:extLst>
              <a:ext uri="{FF2B5EF4-FFF2-40B4-BE49-F238E27FC236}">
                <a16:creationId xmlns:a16="http://schemas.microsoft.com/office/drawing/2014/main" id="{6960857F-6846-4D3D-81F3-1019BE1FE4FE}"/>
              </a:ext>
            </a:extLst>
          </p:cNvPr>
          <p:cNvPicPr>
            <a:picLocks noChangeAspect="1"/>
          </p:cNvPicPr>
          <p:nvPr/>
        </p:nvPicPr>
        <p:blipFill>
          <a:blip r:embed="rId10"/>
          <a:stretch>
            <a:fillRect/>
          </a:stretch>
        </p:blipFill>
        <p:spPr>
          <a:xfrm>
            <a:off x="5354320" y="4952669"/>
            <a:ext cx="1280160" cy="1136150"/>
          </a:xfrm>
          <a:prstGeom prst="rect">
            <a:avLst/>
          </a:prstGeom>
        </p:spPr>
      </p:pic>
    </p:spTree>
    <p:extLst>
      <p:ext uri="{BB962C8B-B14F-4D97-AF65-F5344CB8AC3E}">
        <p14:creationId xmlns:p14="http://schemas.microsoft.com/office/powerpoint/2010/main" val="13925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80">
                                          <p:stCondLst>
                                            <p:cond delay="0"/>
                                          </p:stCondLst>
                                        </p:cTn>
                                        <p:tgtEl>
                                          <p:spTgt spid="13"/>
                                        </p:tgtEl>
                                      </p:cBhvr>
                                    </p:animEffect>
                                    <p:anim calcmode="lin" valueType="num">
                                      <p:cBhvr>
                                        <p:cTn id="3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1" dur="26">
                                          <p:stCondLst>
                                            <p:cond delay="650"/>
                                          </p:stCondLst>
                                        </p:cTn>
                                        <p:tgtEl>
                                          <p:spTgt spid="13"/>
                                        </p:tgtEl>
                                      </p:cBhvr>
                                      <p:to x="100000" y="60000"/>
                                    </p:animScale>
                                    <p:animScale>
                                      <p:cBhvr>
                                        <p:cTn id="42" dur="166" decel="50000">
                                          <p:stCondLst>
                                            <p:cond delay="676"/>
                                          </p:stCondLst>
                                        </p:cTn>
                                        <p:tgtEl>
                                          <p:spTgt spid="13"/>
                                        </p:tgtEl>
                                      </p:cBhvr>
                                      <p:to x="100000" y="100000"/>
                                    </p:animScale>
                                    <p:animScale>
                                      <p:cBhvr>
                                        <p:cTn id="43" dur="26">
                                          <p:stCondLst>
                                            <p:cond delay="1312"/>
                                          </p:stCondLst>
                                        </p:cTn>
                                        <p:tgtEl>
                                          <p:spTgt spid="13"/>
                                        </p:tgtEl>
                                      </p:cBhvr>
                                      <p:to x="100000" y="80000"/>
                                    </p:animScale>
                                    <p:animScale>
                                      <p:cBhvr>
                                        <p:cTn id="44" dur="166" decel="50000">
                                          <p:stCondLst>
                                            <p:cond delay="1338"/>
                                          </p:stCondLst>
                                        </p:cTn>
                                        <p:tgtEl>
                                          <p:spTgt spid="13"/>
                                        </p:tgtEl>
                                      </p:cBhvr>
                                      <p:to x="100000" y="100000"/>
                                    </p:animScale>
                                    <p:animScale>
                                      <p:cBhvr>
                                        <p:cTn id="45" dur="26">
                                          <p:stCondLst>
                                            <p:cond delay="1642"/>
                                          </p:stCondLst>
                                        </p:cTn>
                                        <p:tgtEl>
                                          <p:spTgt spid="13"/>
                                        </p:tgtEl>
                                      </p:cBhvr>
                                      <p:to x="100000" y="90000"/>
                                    </p:animScale>
                                    <p:animScale>
                                      <p:cBhvr>
                                        <p:cTn id="46" dur="166" decel="50000">
                                          <p:stCondLst>
                                            <p:cond delay="1668"/>
                                          </p:stCondLst>
                                        </p:cTn>
                                        <p:tgtEl>
                                          <p:spTgt spid="13"/>
                                        </p:tgtEl>
                                      </p:cBhvr>
                                      <p:to x="100000" y="100000"/>
                                    </p:animScale>
                                    <p:animScale>
                                      <p:cBhvr>
                                        <p:cTn id="47" dur="26">
                                          <p:stCondLst>
                                            <p:cond delay="1808"/>
                                          </p:stCondLst>
                                        </p:cTn>
                                        <p:tgtEl>
                                          <p:spTgt spid="13"/>
                                        </p:tgtEl>
                                      </p:cBhvr>
                                      <p:to x="100000" y="95000"/>
                                    </p:animScale>
                                    <p:animScale>
                                      <p:cBhvr>
                                        <p:cTn id="48" dur="166" decel="50000">
                                          <p:stCondLst>
                                            <p:cond delay="1834"/>
                                          </p:stCondLst>
                                        </p:cTn>
                                        <p:tgtEl>
                                          <p:spTgt spid="13"/>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fltVal val="0"/>
                                          </p:val>
                                        </p:tav>
                                        <p:tav tm="100000">
                                          <p:val>
                                            <p:strVal val="#ppt_w"/>
                                          </p:val>
                                        </p:tav>
                                      </p:tavLst>
                                    </p:anim>
                                    <p:anim calcmode="lin" valueType="num">
                                      <p:cBhvr>
                                        <p:cTn id="54" dur="1000" fill="hold"/>
                                        <p:tgtEl>
                                          <p:spTgt spid="11"/>
                                        </p:tgtEl>
                                        <p:attrNameLst>
                                          <p:attrName>ppt_h</p:attrName>
                                        </p:attrNameLst>
                                      </p:cBhvr>
                                      <p:tavLst>
                                        <p:tav tm="0">
                                          <p:val>
                                            <p:fltVal val="0"/>
                                          </p:val>
                                        </p:tav>
                                        <p:tav tm="100000">
                                          <p:val>
                                            <p:strVal val="#ppt_h"/>
                                          </p:val>
                                        </p:tav>
                                      </p:tavLst>
                                    </p:anim>
                                    <p:anim calcmode="lin" valueType="num">
                                      <p:cBhvr>
                                        <p:cTn id="55" dur="1000" fill="hold"/>
                                        <p:tgtEl>
                                          <p:spTgt spid="11"/>
                                        </p:tgtEl>
                                        <p:attrNameLst>
                                          <p:attrName>style.rotation</p:attrName>
                                        </p:attrNameLst>
                                      </p:cBhvr>
                                      <p:tavLst>
                                        <p:tav tm="0">
                                          <p:val>
                                            <p:fltVal val="90"/>
                                          </p:val>
                                        </p:tav>
                                        <p:tav tm="100000">
                                          <p:val>
                                            <p:fltVal val="0"/>
                                          </p:val>
                                        </p:tav>
                                      </p:tavLst>
                                    </p:anim>
                                    <p:animEffect transition="in" filter="fade">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5"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2000"/>
                                        <p:tgtEl>
                                          <p:spTgt spid="6"/>
                                        </p:tgtEl>
                                      </p:cBhvr>
                                    </p:animEffect>
                                    <p:anim calcmode="lin" valueType="num">
                                      <p:cBhvr>
                                        <p:cTn id="68" dur="2000" fill="hold"/>
                                        <p:tgtEl>
                                          <p:spTgt spid="6"/>
                                        </p:tgtEl>
                                        <p:attrNameLst>
                                          <p:attrName>ppt_w</p:attrName>
                                        </p:attrNameLst>
                                      </p:cBhvr>
                                      <p:tavLst>
                                        <p:tav tm="0" fmla="#ppt_w*sin(2.5*pi*$)">
                                          <p:val>
                                            <p:fltVal val="0"/>
                                          </p:val>
                                        </p:tav>
                                        <p:tav tm="100000">
                                          <p:val>
                                            <p:fltVal val="1"/>
                                          </p:val>
                                        </p:tav>
                                      </p:tavLst>
                                    </p:anim>
                                    <p:anim calcmode="lin" valueType="num">
                                      <p:cBhvr>
                                        <p:cTn id="6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113C1DDE-ED52-4669-B0FA-AE307005BF22}"/>
              </a:ext>
            </a:extLst>
          </p:cNvPr>
          <p:cNvPicPr>
            <a:picLocks noChangeAspect="1"/>
          </p:cNvPicPr>
          <p:nvPr/>
        </p:nvPicPr>
        <p:blipFill>
          <a:blip r:embed="rId3"/>
          <a:stretch>
            <a:fillRect/>
          </a:stretch>
        </p:blipFill>
        <p:spPr>
          <a:xfrm rot="900000">
            <a:off x="8492647" y="1272975"/>
            <a:ext cx="2743200" cy="1890352"/>
          </a:xfrm>
          <a:prstGeom prst="rect">
            <a:avLst/>
          </a:prstGeom>
        </p:spPr>
      </p:pic>
      <p:sp>
        <p:nvSpPr>
          <p:cNvPr id="2" name="Title 1">
            <a:extLst>
              <a:ext uri="{FF2B5EF4-FFF2-40B4-BE49-F238E27FC236}">
                <a16:creationId xmlns:a16="http://schemas.microsoft.com/office/drawing/2014/main" id="{3C08131E-4285-4F08-8B63-7E3984F8F3C9}"/>
              </a:ext>
            </a:extLst>
          </p:cNvPr>
          <p:cNvSpPr>
            <a:spLocks noGrp="1"/>
          </p:cNvSpPr>
          <p:nvPr>
            <p:ph type="title"/>
          </p:nvPr>
        </p:nvSpPr>
        <p:spPr>
          <a:xfrm>
            <a:off x="838200" y="770073"/>
            <a:ext cx="10515600" cy="1325563"/>
          </a:xfrm>
        </p:spPr>
        <p:txBody>
          <a:bodyPr>
            <a:normAutofit/>
          </a:bodyPr>
          <a:lstStyle/>
          <a:p>
            <a:r>
              <a:rPr lang="en-GB" sz="2400" b="1">
                <a:latin typeface="+mn-lt"/>
                <a:ea typeface="+mn-ea"/>
                <a:cs typeface="Calibri"/>
              </a:rPr>
              <a:t>You will need:</a:t>
            </a:r>
          </a:p>
        </p:txBody>
      </p:sp>
      <p:sp>
        <p:nvSpPr>
          <p:cNvPr id="3" name="Content Placeholder 2">
            <a:extLst>
              <a:ext uri="{FF2B5EF4-FFF2-40B4-BE49-F238E27FC236}">
                <a16:creationId xmlns:a16="http://schemas.microsoft.com/office/drawing/2014/main" id="{2A6A2607-9E40-46BE-8E5F-D58AEFA64003}"/>
              </a:ext>
            </a:extLst>
          </p:cNvPr>
          <p:cNvSpPr>
            <a:spLocks noGrp="1"/>
          </p:cNvSpPr>
          <p:nvPr>
            <p:ph idx="1"/>
          </p:nvPr>
        </p:nvSpPr>
        <p:spPr>
          <a:xfrm>
            <a:off x="838200" y="1827212"/>
            <a:ext cx="7376612" cy="3203575"/>
          </a:xfrm>
        </p:spPr>
        <p:txBody>
          <a:bodyPr vert="horz" lIns="91440" tIns="45720" rIns="91440" bIns="45720" rtlCol="0" anchor="t">
            <a:normAutofit/>
          </a:bodyPr>
          <a:lstStyle/>
          <a:p>
            <a:r>
              <a:rPr lang="en-GB" sz="2000" dirty="0">
                <a:solidFill>
                  <a:srgbClr val="000000"/>
                </a:solidFill>
              </a:rPr>
              <a:t>Scissors </a:t>
            </a:r>
            <a:r>
              <a:rPr lang="en-GB" sz="2000" dirty="0"/>
              <a:t> </a:t>
            </a:r>
            <a:endParaRPr lang="en-GB" sz="2000" dirty="0">
              <a:cs typeface="Calibri" panose="020F0502020204030204"/>
            </a:endParaRPr>
          </a:p>
          <a:p>
            <a:r>
              <a:rPr lang="en-GB" sz="2000" dirty="0">
                <a:solidFill>
                  <a:srgbClr val="000000"/>
                </a:solidFill>
              </a:rPr>
              <a:t>Pencil</a:t>
            </a:r>
            <a:r>
              <a:rPr lang="en-GB" sz="2000" dirty="0"/>
              <a:t> </a:t>
            </a:r>
            <a:endParaRPr lang="en-GB" sz="2000" dirty="0">
              <a:cs typeface="Calibri" panose="020F0502020204030204"/>
            </a:endParaRPr>
          </a:p>
          <a:p>
            <a:r>
              <a:rPr lang="en-GB" sz="2000" dirty="0">
                <a:solidFill>
                  <a:srgbClr val="000000"/>
                </a:solidFill>
              </a:rPr>
              <a:t>Tape measure or metre stick</a:t>
            </a:r>
            <a:r>
              <a:rPr lang="en-GB" sz="2000" dirty="0"/>
              <a:t> </a:t>
            </a:r>
            <a:endParaRPr lang="en-GB" sz="2000" dirty="0">
              <a:cs typeface="Calibri" panose="020F0502020204030204"/>
            </a:endParaRPr>
          </a:p>
          <a:p>
            <a:r>
              <a:rPr lang="en-GB" sz="2000" dirty="0">
                <a:solidFill>
                  <a:srgbClr val="000000"/>
                </a:solidFill>
              </a:rPr>
              <a:t>Large piece of thick white paper or card - ideally A1 (You should be able to make 3 sketchbooks per one A1 sheet)</a:t>
            </a:r>
            <a:r>
              <a:rPr lang="en-GB" sz="2000" dirty="0"/>
              <a:t> </a:t>
            </a:r>
            <a:endParaRPr lang="en-US" dirty="0">
              <a:cs typeface="Calibri" panose="020F0502020204030204"/>
            </a:endParaRPr>
          </a:p>
          <a:p>
            <a:r>
              <a:rPr lang="en-GB" sz="2000" dirty="0">
                <a:solidFill>
                  <a:srgbClr val="0B0C0C"/>
                </a:solidFill>
              </a:rPr>
              <a:t>Option 1 - Materials to collage e.g. paper/printed imagery</a:t>
            </a:r>
            <a:endParaRPr lang="en-GB" sz="2000" dirty="0">
              <a:solidFill>
                <a:srgbClr val="0B0C0C"/>
              </a:solidFill>
              <a:cs typeface="Calibri" panose="020F0502020204030204"/>
            </a:endParaRPr>
          </a:p>
          <a:p>
            <a:r>
              <a:rPr lang="en-GB" sz="2000" dirty="0">
                <a:solidFill>
                  <a:srgbClr val="000000"/>
                </a:solidFill>
              </a:rPr>
              <a:t>Option 2 -  Materials for painting e.g. paints/brushes/palettes</a:t>
            </a:r>
            <a:r>
              <a:rPr lang="en-GB" sz="2000" dirty="0"/>
              <a:t> </a:t>
            </a:r>
            <a:endParaRPr lang="en-GB" sz="2000" dirty="0">
              <a:cs typeface="Calibri" panose="020F0502020204030204"/>
            </a:endParaRPr>
          </a:p>
        </p:txBody>
      </p:sp>
      <p:pic>
        <p:nvPicPr>
          <p:cNvPr id="7" name="Picture 15">
            <a:extLst>
              <a:ext uri="{FF2B5EF4-FFF2-40B4-BE49-F238E27FC236}">
                <a16:creationId xmlns:a16="http://schemas.microsoft.com/office/drawing/2014/main" id="{8669A47C-616E-484F-934D-6481E6987501}"/>
              </a:ext>
            </a:extLst>
          </p:cNvPr>
          <p:cNvPicPr>
            <a:picLocks noChangeAspect="1"/>
          </p:cNvPicPr>
          <p:nvPr/>
        </p:nvPicPr>
        <p:blipFill>
          <a:blip r:embed="rId4"/>
          <a:stretch>
            <a:fillRect/>
          </a:stretch>
        </p:blipFill>
        <p:spPr>
          <a:xfrm>
            <a:off x="9571925" y="2892162"/>
            <a:ext cx="1748368" cy="1622332"/>
          </a:xfrm>
          <a:prstGeom prst="rect">
            <a:avLst/>
          </a:prstGeom>
        </p:spPr>
      </p:pic>
      <p:pic>
        <p:nvPicPr>
          <p:cNvPr id="4" name="Picture 4" descr="Logo, icon&#10;&#10;Description automatically generated">
            <a:extLst>
              <a:ext uri="{FF2B5EF4-FFF2-40B4-BE49-F238E27FC236}">
                <a16:creationId xmlns:a16="http://schemas.microsoft.com/office/drawing/2014/main" id="{1577E488-DB52-4017-9BF9-5B0455F2D445}"/>
              </a:ext>
            </a:extLst>
          </p:cNvPr>
          <p:cNvPicPr>
            <a:picLocks noChangeAspect="1"/>
          </p:cNvPicPr>
          <p:nvPr/>
        </p:nvPicPr>
        <p:blipFill>
          <a:blip r:embed="rId5"/>
          <a:stretch>
            <a:fillRect/>
          </a:stretch>
        </p:blipFill>
        <p:spPr>
          <a:xfrm>
            <a:off x="8659939" y="4345724"/>
            <a:ext cx="2076120" cy="1609402"/>
          </a:xfrm>
          <a:prstGeom prst="rect">
            <a:avLst/>
          </a:prstGeom>
        </p:spPr>
      </p:pic>
      <p:pic>
        <p:nvPicPr>
          <p:cNvPr id="5" name="Picture 5" descr="Graphical user interface&#10;&#10;Description automatically generated">
            <a:extLst>
              <a:ext uri="{FF2B5EF4-FFF2-40B4-BE49-F238E27FC236}">
                <a16:creationId xmlns:a16="http://schemas.microsoft.com/office/drawing/2014/main" id="{B09F2F48-C817-4D2B-A4A7-7A21061A6B4E}"/>
              </a:ext>
            </a:extLst>
          </p:cNvPr>
          <p:cNvPicPr>
            <a:picLocks noChangeAspect="1"/>
          </p:cNvPicPr>
          <p:nvPr/>
        </p:nvPicPr>
        <p:blipFill>
          <a:blip r:embed="rId6"/>
          <a:stretch>
            <a:fillRect/>
          </a:stretch>
        </p:blipFill>
        <p:spPr>
          <a:xfrm>
            <a:off x="6634619" y="5156079"/>
            <a:ext cx="1699365" cy="940387"/>
          </a:xfrm>
          <a:prstGeom prst="rect">
            <a:avLst/>
          </a:prstGeom>
        </p:spPr>
      </p:pic>
    </p:spTree>
    <p:extLst>
      <p:ext uri="{BB962C8B-B14F-4D97-AF65-F5344CB8AC3E}">
        <p14:creationId xmlns:p14="http://schemas.microsoft.com/office/powerpoint/2010/main" val="378104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430FD2-CC33-41FE-A61F-4FEED80484EF}"/>
              </a:ext>
            </a:extLst>
          </p:cNvPr>
          <p:cNvSpPr>
            <a:spLocks noGrp="1"/>
          </p:cNvSpPr>
          <p:nvPr>
            <p:ph idx="1"/>
          </p:nvPr>
        </p:nvSpPr>
        <p:spPr>
          <a:xfrm>
            <a:off x="838200" y="1892457"/>
            <a:ext cx="5954704" cy="3109174"/>
          </a:xfrm>
        </p:spPr>
        <p:txBody>
          <a:bodyPr/>
          <a:lstStyle/>
          <a:p>
            <a:pPr marL="0" indent="0">
              <a:buNone/>
            </a:pPr>
            <a:r>
              <a:rPr lang="en-GB" sz="2000" dirty="0">
                <a:solidFill>
                  <a:srgbClr val="000000"/>
                </a:solidFill>
              </a:rPr>
              <a:t>First, create your concertina sketchbook:</a:t>
            </a:r>
          </a:p>
          <a:p>
            <a:pPr marL="0" indent="0">
              <a:buNone/>
            </a:pPr>
            <a:endParaRPr lang="en-GB" sz="2000" dirty="0">
              <a:solidFill>
                <a:srgbClr val="000000"/>
              </a:solidFill>
            </a:endParaRPr>
          </a:p>
          <a:p>
            <a:pPr marL="914400" lvl="1" indent="-457200">
              <a:buFont typeface="+mj-lt"/>
              <a:buAutoNum type="arabicPeriod"/>
            </a:pPr>
            <a:r>
              <a:rPr lang="en-GB" sz="2000" dirty="0">
                <a:solidFill>
                  <a:srgbClr val="000000"/>
                </a:solidFill>
              </a:rPr>
              <a:t>Cut your A1 piece of paper into 3 sections length ways.</a:t>
            </a:r>
            <a:r>
              <a:rPr lang="en-GB" sz="2000" dirty="0"/>
              <a:t> </a:t>
            </a:r>
          </a:p>
          <a:p>
            <a:pPr marL="914400" lvl="1" indent="-457200">
              <a:buFont typeface="+mj-lt"/>
              <a:buAutoNum type="arabicPeriod"/>
            </a:pPr>
            <a:endParaRPr lang="en-GB" sz="2000" dirty="0"/>
          </a:p>
          <a:p>
            <a:pPr marL="914400" lvl="1" indent="-457200">
              <a:buFont typeface="+mj-lt"/>
              <a:buAutoNum type="arabicPeriod"/>
            </a:pPr>
            <a:r>
              <a:rPr lang="en-GB" sz="2000" dirty="0">
                <a:solidFill>
                  <a:srgbClr val="000000"/>
                </a:solidFill>
              </a:rPr>
              <a:t>With one of these strips, fold it over and then back on itself in 12cm wide sections 7 times to create the sketchbook of 7 pages.</a:t>
            </a:r>
            <a:r>
              <a:rPr lang="en-GB" sz="2000" dirty="0"/>
              <a:t> </a:t>
            </a:r>
          </a:p>
          <a:p>
            <a:pPr marL="0" indent="0">
              <a:buNone/>
            </a:pPr>
            <a:endParaRPr lang="en-GB" dirty="0"/>
          </a:p>
        </p:txBody>
      </p:sp>
      <p:pic>
        <p:nvPicPr>
          <p:cNvPr id="4" name="Picture 6" descr="White text on a black background&#10;&#10;Description automatically generated">
            <a:extLst>
              <a:ext uri="{FF2B5EF4-FFF2-40B4-BE49-F238E27FC236}">
                <a16:creationId xmlns:a16="http://schemas.microsoft.com/office/drawing/2014/main" id="{8FDC15E3-CE15-4D3D-B226-710C7B385D94}"/>
              </a:ext>
            </a:extLst>
          </p:cNvPr>
          <p:cNvPicPr>
            <a:picLocks noChangeAspect="1"/>
          </p:cNvPicPr>
          <p:nvPr/>
        </p:nvPicPr>
        <p:blipFill>
          <a:blip r:embed="rId3"/>
          <a:stretch>
            <a:fillRect/>
          </a:stretch>
        </p:blipFill>
        <p:spPr>
          <a:xfrm>
            <a:off x="978976" y="798787"/>
            <a:ext cx="3879742" cy="714256"/>
          </a:xfrm>
          <a:prstGeom prst="rect">
            <a:avLst/>
          </a:prstGeom>
        </p:spPr>
      </p:pic>
      <p:pic>
        <p:nvPicPr>
          <p:cNvPr id="2" name="Picture 4" descr="A picture containing diagram&#10;&#10;Description automatically generated">
            <a:extLst>
              <a:ext uri="{FF2B5EF4-FFF2-40B4-BE49-F238E27FC236}">
                <a16:creationId xmlns:a16="http://schemas.microsoft.com/office/drawing/2014/main" id="{0497CA4B-98DF-4973-9794-B89B85CF6877}"/>
              </a:ext>
            </a:extLst>
          </p:cNvPr>
          <p:cNvPicPr>
            <a:picLocks noChangeAspect="1"/>
          </p:cNvPicPr>
          <p:nvPr/>
        </p:nvPicPr>
        <p:blipFill>
          <a:blip r:embed="rId4"/>
          <a:stretch>
            <a:fillRect/>
          </a:stretch>
        </p:blipFill>
        <p:spPr>
          <a:xfrm>
            <a:off x="7459249" y="1544372"/>
            <a:ext cx="2743200" cy="1890352"/>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D2DFEB2D-3CF9-4C2B-86AE-CFB130CE843E}"/>
              </a:ext>
            </a:extLst>
          </p:cNvPr>
          <p:cNvPicPr>
            <a:picLocks noChangeAspect="1"/>
          </p:cNvPicPr>
          <p:nvPr/>
        </p:nvPicPr>
        <p:blipFill>
          <a:blip r:embed="rId5"/>
          <a:stretch>
            <a:fillRect/>
          </a:stretch>
        </p:blipFill>
        <p:spPr>
          <a:xfrm>
            <a:off x="7438372" y="4177002"/>
            <a:ext cx="2743200" cy="75868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87671C9-1982-43FB-B2C3-4831BDB6EDA7}"/>
              </a:ext>
            </a:extLst>
          </p:cNvPr>
          <p:cNvPicPr>
            <a:picLocks noChangeAspect="1"/>
          </p:cNvPicPr>
          <p:nvPr/>
        </p:nvPicPr>
        <p:blipFill>
          <a:blip r:embed="rId5"/>
          <a:stretch>
            <a:fillRect/>
          </a:stretch>
        </p:blipFill>
        <p:spPr>
          <a:xfrm>
            <a:off x="7490563" y="5001631"/>
            <a:ext cx="2743200" cy="758680"/>
          </a:xfrm>
          <a:prstGeom prst="rect">
            <a:avLst/>
          </a:prstGeom>
        </p:spPr>
      </p:pic>
      <p:pic>
        <p:nvPicPr>
          <p:cNvPr id="7" name="Picture 5" descr="A picture containing text&#10;&#10;Description automatically generated">
            <a:extLst>
              <a:ext uri="{FF2B5EF4-FFF2-40B4-BE49-F238E27FC236}">
                <a16:creationId xmlns:a16="http://schemas.microsoft.com/office/drawing/2014/main" id="{E6E554D3-459B-41DE-968E-184C7B3B28C1}"/>
              </a:ext>
            </a:extLst>
          </p:cNvPr>
          <p:cNvPicPr>
            <a:picLocks noChangeAspect="1"/>
          </p:cNvPicPr>
          <p:nvPr/>
        </p:nvPicPr>
        <p:blipFill>
          <a:blip r:embed="rId5"/>
          <a:stretch>
            <a:fillRect/>
          </a:stretch>
        </p:blipFill>
        <p:spPr>
          <a:xfrm>
            <a:off x="7793275" y="4552782"/>
            <a:ext cx="2743200" cy="758680"/>
          </a:xfrm>
          <a:prstGeom prst="rect">
            <a:avLst/>
          </a:prstGeom>
        </p:spPr>
      </p:pic>
      <p:pic>
        <p:nvPicPr>
          <p:cNvPr id="9" name="Picture 15">
            <a:extLst>
              <a:ext uri="{FF2B5EF4-FFF2-40B4-BE49-F238E27FC236}">
                <a16:creationId xmlns:a16="http://schemas.microsoft.com/office/drawing/2014/main" id="{B8C1936E-0E27-445C-AE09-B38C6F931E03}"/>
              </a:ext>
            </a:extLst>
          </p:cNvPr>
          <p:cNvPicPr>
            <a:picLocks noChangeAspect="1"/>
          </p:cNvPicPr>
          <p:nvPr/>
        </p:nvPicPr>
        <p:blipFill>
          <a:blip r:embed="rId6"/>
          <a:stretch>
            <a:fillRect/>
          </a:stretch>
        </p:blipFill>
        <p:spPr>
          <a:xfrm rot="-1500000">
            <a:off x="10072966" y="2599888"/>
            <a:ext cx="673218" cy="630688"/>
          </a:xfrm>
          <a:prstGeom prst="rect">
            <a:avLst/>
          </a:prstGeom>
        </p:spPr>
      </p:pic>
      <p:pic>
        <p:nvPicPr>
          <p:cNvPr id="10" name="Picture 10" descr="A picture containing umbrella, table, set&#10;&#10;Description automatically generated">
            <a:extLst>
              <a:ext uri="{FF2B5EF4-FFF2-40B4-BE49-F238E27FC236}">
                <a16:creationId xmlns:a16="http://schemas.microsoft.com/office/drawing/2014/main" id="{C2555AE4-D215-4C30-925A-79332D16E7EC}"/>
              </a:ext>
            </a:extLst>
          </p:cNvPr>
          <p:cNvPicPr>
            <a:picLocks noChangeAspect="1"/>
          </p:cNvPicPr>
          <p:nvPr/>
        </p:nvPicPr>
        <p:blipFill>
          <a:blip r:embed="rId7"/>
          <a:stretch>
            <a:fillRect/>
          </a:stretch>
        </p:blipFill>
        <p:spPr>
          <a:xfrm>
            <a:off x="1752600" y="4823885"/>
            <a:ext cx="3724405" cy="1421065"/>
          </a:xfrm>
          <a:prstGeom prst="rect">
            <a:avLst/>
          </a:prstGeom>
        </p:spPr>
      </p:pic>
    </p:spTree>
    <p:extLst>
      <p:ext uri="{BB962C8B-B14F-4D97-AF65-F5344CB8AC3E}">
        <p14:creationId xmlns:p14="http://schemas.microsoft.com/office/powerpoint/2010/main" val="378914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359D-31CA-4EC7-9269-DA17F7EC2803}"/>
              </a:ext>
            </a:extLst>
          </p:cNvPr>
          <p:cNvSpPr>
            <a:spLocks noGrp="1"/>
          </p:cNvSpPr>
          <p:nvPr>
            <p:ph type="title"/>
          </p:nvPr>
        </p:nvSpPr>
        <p:spPr/>
        <p:txBody>
          <a:bodyPr/>
          <a:lstStyle/>
          <a:p>
            <a:br>
              <a:rPr lang="en-GB"/>
            </a:br>
            <a:r>
              <a:rPr lang="en-GB"/>
              <a:t>				    </a:t>
            </a:r>
            <a:r>
              <a:rPr lang="en-GB">
                <a:latin typeface="Ink Free" panose="03080402000500000000" pitchFamily="66" charset="0"/>
              </a:rPr>
              <a:t>continued…</a:t>
            </a:r>
          </a:p>
        </p:txBody>
      </p:sp>
      <p:sp>
        <p:nvSpPr>
          <p:cNvPr id="3" name="Content Placeholder 2">
            <a:extLst>
              <a:ext uri="{FF2B5EF4-FFF2-40B4-BE49-F238E27FC236}">
                <a16:creationId xmlns:a16="http://schemas.microsoft.com/office/drawing/2014/main" id="{AD6DD5E7-FD2A-4F07-AF7E-8224D21EEE1E}"/>
              </a:ext>
            </a:extLst>
          </p:cNvPr>
          <p:cNvSpPr>
            <a:spLocks noGrp="1"/>
          </p:cNvSpPr>
          <p:nvPr>
            <p:ph idx="1"/>
          </p:nvPr>
        </p:nvSpPr>
        <p:spPr>
          <a:xfrm>
            <a:off x="838200" y="1961324"/>
            <a:ext cx="6537960" cy="4351338"/>
          </a:xfrm>
        </p:spPr>
        <p:txBody>
          <a:bodyPr>
            <a:normAutofit lnSpcReduction="10000"/>
          </a:bodyPr>
          <a:lstStyle/>
          <a:p>
            <a:pPr marL="457200" indent="-457200">
              <a:buFont typeface="+mj-lt"/>
              <a:buAutoNum type="arabicPeriod" startAt="3"/>
            </a:pPr>
            <a:r>
              <a:rPr lang="en-GB" sz="2000" dirty="0">
                <a:solidFill>
                  <a:srgbClr val="000000"/>
                </a:solidFill>
              </a:rPr>
              <a:t>On each of the pages of your sketchbook, create a background scene from one of the seven habitats </a:t>
            </a:r>
            <a:r>
              <a:rPr lang="en-GB" sz="2000" dirty="0">
                <a:solidFill>
                  <a:srgbClr val="000000"/>
                </a:solidFill>
                <a:effectLst/>
                <a:ea typeface="Times New Roman" panose="02020603050405020304" pitchFamily="18" charset="0"/>
              </a:rPr>
              <a:t>(or just choose a few and use more than one page for each). </a:t>
            </a:r>
            <a:endParaRPr lang="en-GB" sz="2000" dirty="0">
              <a:effectLst/>
              <a:ea typeface="Calibri" panose="020F0502020204030204" pitchFamily="34" charset="0"/>
            </a:endParaRPr>
          </a:p>
          <a:p>
            <a:pPr marL="457200" lvl="1" indent="0">
              <a:buNone/>
            </a:pPr>
            <a:endParaRPr lang="en-GB" sz="2000" dirty="0">
              <a:solidFill>
                <a:srgbClr val="000000"/>
              </a:solidFill>
            </a:endParaRPr>
          </a:p>
          <a:p>
            <a:pPr marL="457200" lvl="1" indent="0">
              <a:buNone/>
            </a:pPr>
            <a:r>
              <a:rPr lang="en-GB" sz="2000" dirty="0">
                <a:solidFill>
                  <a:srgbClr val="000000"/>
                </a:solidFill>
              </a:rPr>
              <a:t>You could do this by collaging photos or images, or by painting different scenes. </a:t>
            </a:r>
            <a:r>
              <a:rPr lang="en-GB" sz="2000" dirty="0"/>
              <a:t> </a:t>
            </a:r>
          </a:p>
          <a:p>
            <a:pPr marL="457200" lvl="1" indent="0">
              <a:buNone/>
            </a:pPr>
            <a:endParaRPr lang="en-GB" sz="2000" dirty="0"/>
          </a:p>
          <a:p>
            <a:pPr marL="457200" indent="-457200">
              <a:buFont typeface="+mj-lt"/>
              <a:buAutoNum type="arabicPeriod" startAt="3"/>
            </a:pPr>
            <a:r>
              <a:rPr lang="en-GB" sz="2000" dirty="0">
                <a:solidFill>
                  <a:srgbClr val="000000"/>
                </a:solidFill>
              </a:rPr>
              <a:t>Once your sketchbooks are decorated and dried, you can prop them up on a table and use them as a background scene to sort your animals or plants into each one of the seven habitats.</a:t>
            </a:r>
          </a:p>
          <a:p>
            <a:pPr marL="457200" lvl="1" indent="0">
              <a:buNone/>
            </a:pPr>
            <a:endParaRPr lang="en-GB" sz="2000" dirty="0">
              <a:solidFill>
                <a:srgbClr val="000000"/>
              </a:solidFill>
            </a:endParaRPr>
          </a:p>
          <a:p>
            <a:pPr marL="457200" lvl="1" indent="0">
              <a:buNone/>
            </a:pPr>
            <a:r>
              <a:rPr lang="en-GB" sz="2000" dirty="0">
                <a:solidFill>
                  <a:srgbClr val="000000"/>
                </a:solidFill>
              </a:rPr>
              <a:t>You could do this by using animal toys or laminated printed images of the different species.</a:t>
            </a:r>
            <a:r>
              <a:rPr lang="en-GB" sz="2000" dirty="0"/>
              <a:t> </a:t>
            </a:r>
          </a:p>
        </p:txBody>
      </p:sp>
      <p:pic>
        <p:nvPicPr>
          <p:cNvPr id="4" name="Picture 6" descr="White text on a black background&#10;&#10;Description automatically generated">
            <a:extLst>
              <a:ext uri="{FF2B5EF4-FFF2-40B4-BE49-F238E27FC236}">
                <a16:creationId xmlns:a16="http://schemas.microsoft.com/office/drawing/2014/main" id="{3CF6AE12-3356-4D33-9B92-80E9D29AD4CC}"/>
              </a:ext>
            </a:extLst>
          </p:cNvPr>
          <p:cNvPicPr>
            <a:picLocks noChangeAspect="1"/>
          </p:cNvPicPr>
          <p:nvPr/>
        </p:nvPicPr>
        <p:blipFill>
          <a:blip r:embed="rId3"/>
          <a:stretch>
            <a:fillRect/>
          </a:stretch>
        </p:blipFill>
        <p:spPr>
          <a:xfrm>
            <a:off x="978976" y="798787"/>
            <a:ext cx="3879742" cy="714256"/>
          </a:xfrm>
          <a:prstGeom prst="rect">
            <a:avLst/>
          </a:prstGeom>
        </p:spPr>
      </p:pic>
      <p:pic>
        <p:nvPicPr>
          <p:cNvPr id="5" name="Picture 5">
            <a:extLst>
              <a:ext uri="{FF2B5EF4-FFF2-40B4-BE49-F238E27FC236}">
                <a16:creationId xmlns:a16="http://schemas.microsoft.com/office/drawing/2014/main" id="{2427D4CD-6BC3-4E77-A7D3-7A3EDC1FD96C}"/>
              </a:ext>
            </a:extLst>
          </p:cNvPr>
          <p:cNvPicPr>
            <a:picLocks noChangeAspect="1"/>
          </p:cNvPicPr>
          <p:nvPr/>
        </p:nvPicPr>
        <p:blipFill>
          <a:blip r:embed="rId4"/>
          <a:stretch>
            <a:fillRect/>
          </a:stretch>
        </p:blipFill>
        <p:spPr>
          <a:xfrm>
            <a:off x="7772400" y="1589168"/>
            <a:ext cx="3943610" cy="1832076"/>
          </a:xfrm>
          <a:prstGeom prst="rect">
            <a:avLst/>
          </a:prstGeom>
        </p:spPr>
      </p:pic>
      <p:pic>
        <p:nvPicPr>
          <p:cNvPr id="7" name="Picture 15">
            <a:extLst>
              <a:ext uri="{FF2B5EF4-FFF2-40B4-BE49-F238E27FC236}">
                <a16:creationId xmlns:a16="http://schemas.microsoft.com/office/drawing/2014/main" id="{EC073C79-EA2F-44D2-BEC5-1A5B2EE9EE51}"/>
              </a:ext>
            </a:extLst>
          </p:cNvPr>
          <p:cNvPicPr>
            <a:picLocks noChangeAspect="1"/>
          </p:cNvPicPr>
          <p:nvPr/>
        </p:nvPicPr>
        <p:blipFill>
          <a:blip r:embed="rId5"/>
          <a:stretch>
            <a:fillRect/>
          </a:stretch>
        </p:blipFill>
        <p:spPr>
          <a:xfrm rot="7860000">
            <a:off x="9435416" y="2592864"/>
            <a:ext cx="1028122" cy="964715"/>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A84E026D-DC6F-4FE5-8D87-73E5FAED25F2}"/>
              </a:ext>
            </a:extLst>
          </p:cNvPr>
          <p:cNvPicPr>
            <a:picLocks noChangeAspect="1"/>
          </p:cNvPicPr>
          <p:nvPr/>
        </p:nvPicPr>
        <p:blipFill>
          <a:blip r:embed="rId6"/>
          <a:stretch>
            <a:fillRect/>
          </a:stretch>
        </p:blipFill>
        <p:spPr>
          <a:xfrm>
            <a:off x="7615825" y="4253938"/>
            <a:ext cx="3943610" cy="1732152"/>
          </a:xfrm>
          <a:prstGeom prst="rect">
            <a:avLst/>
          </a:prstGeom>
        </p:spPr>
      </p:pic>
    </p:spTree>
    <p:extLst>
      <p:ext uri="{BB962C8B-B14F-4D97-AF65-F5344CB8AC3E}">
        <p14:creationId xmlns:p14="http://schemas.microsoft.com/office/powerpoint/2010/main" val="9636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B813D9-72FE-43C2-983F-04F2A0637AB1}"/>
              </a:ext>
            </a:extLst>
          </p:cNvPr>
          <p:cNvSpPr>
            <a:spLocks noGrp="1"/>
          </p:cNvSpPr>
          <p:nvPr>
            <p:ph idx="1"/>
          </p:nvPr>
        </p:nvSpPr>
        <p:spPr>
          <a:xfrm>
            <a:off x="838200" y="2468725"/>
            <a:ext cx="10515600" cy="3453640"/>
          </a:xfrm>
        </p:spPr>
        <p:txBody>
          <a:bodyPr vert="horz" lIns="91440" tIns="45720" rIns="91440" bIns="45720" rtlCol="0" anchor="t">
            <a:normAutofit/>
          </a:bodyPr>
          <a:lstStyle/>
          <a:p>
            <a:pPr marL="0" indent="0">
              <a:buNone/>
            </a:pPr>
            <a:r>
              <a:rPr lang="en-GB" sz="2000" i="1"/>
              <a:t>Group animals according to their habitats.</a:t>
            </a:r>
          </a:p>
          <a:p>
            <a:pPr marL="0" indent="0">
              <a:buNone/>
            </a:pPr>
            <a:endParaRPr lang="en-GB" sz="2000"/>
          </a:p>
          <a:p>
            <a:pPr marL="0" indent="0">
              <a:buNone/>
            </a:pPr>
            <a:r>
              <a:rPr lang="en-GB" sz="2400" b="1"/>
              <a:t>You will need:</a:t>
            </a:r>
            <a:endParaRPr lang="en-GB" sz="2400" b="1">
              <a:cs typeface="Calibri"/>
            </a:endParaRPr>
          </a:p>
          <a:p>
            <a:pPr marL="0" indent="0">
              <a:buNone/>
            </a:pPr>
            <a:endParaRPr lang="en-GB" sz="2000"/>
          </a:p>
          <a:p>
            <a:r>
              <a:rPr lang="en-GB" sz="2000">
                <a:solidFill>
                  <a:srgbClr val="000000"/>
                </a:solidFill>
              </a:rPr>
              <a:t>A v</a:t>
            </a:r>
            <a:r>
              <a:rPr lang="en-GB" sz="2000" b="0" i="0" u="none" strike="noStrike">
                <a:solidFill>
                  <a:srgbClr val="000000"/>
                </a:solidFill>
                <a:effectLst/>
              </a:rPr>
              <a:t>ariety of animals/plants from each habitat.</a:t>
            </a:r>
            <a:r>
              <a:rPr lang="en-GB" sz="2000">
                <a:solidFill>
                  <a:srgbClr val="000000"/>
                </a:solidFill>
              </a:rPr>
              <a:t>  </a:t>
            </a:r>
            <a:endParaRPr lang="en-GB" sz="2000" b="0" i="0" u="none" strike="noStrike">
              <a:solidFill>
                <a:srgbClr val="000000"/>
              </a:solidFill>
              <a:effectLst/>
              <a:cs typeface="Calibri" panose="020F0502020204030204"/>
            </a:endParaRPr>
          </a:p>
          <a:p>
            <a:endParaRPr lang="en-GB" sz="2000" b="0" i="0" u="none" strike="noStrike">
              <a:solidFill>
                <a:srgbClr val="000000"/>
              </a:solidFill>
              <a:effectLst/>
              <a:cs typeface="Calibri" panose="020F0502020204030204"/>
            </a:endParaRPr>
          </a:p>
          <a:p>
            <a:pPr lvl="1">
              <a:buFont typeface="Courier New" panose="020B0604020202020204" pitchFamily="34" charset="0"/>
              <a:buChar char="o"/>
            </a:pPr>
            <a:r>
              <a:rPr lang="en-GB" sz="2000" b="0" i="0" u="none" strike="noStrike">
                <a:solidFill>
                  <a:srgbClr val="000000"/>
                </a:solidFill>
                <a:effectLst/>
              </a:rPr>
              <a:t>You may wish to use model animals or print outs of photographs.</a:t>
            </a:r>
            <a:r>
              <a:rPr lang="en-GB" sz="2000"/>
              <a:t> </a:t>
            </a:r>
            <a:endParaRPr lang="en-GB" sz="2000">
              <a:cs typeface="Calibri" panose="020F0502020204030204"/>
            </a:endParaRPr>
          </a:p>
        </p:txBody>
      </p:sp>
      <p:sp>
        <p:nvSpPr>
          <p:cNvPr id="5" name="Rectangle 4">
            <a:extLst>
              <a:ext uri="{FF2B5EF4-FFF2-40B4-BE49-F238E27FC236}">
                <a16:creationId xmlns:a16="http://schemas.microsoft.com/office/drawing/2014/main" id="{F0BCFD83-C355-48B3-B272-DDE4EDF6D6D8}"/>
              </a:ext>
            </a:extLst>
          </p:cNvPr>
          <p:cNvSpPr/>
          <p:nvPr/>
        </p:nvSpPr>
        <p:spPr>
          <a:xfrm>
            <a:off x="-2117" y="-2117"/>
            <a:ext cx="12382499" cy="910166"/>
          </a:xfrm>
          <a:prstGeom prst="rect">
            <a:avLst/>
          </a:prstGeom>
          <a:solidFill>
            <a:srgbClr val="EDE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406D0C8-586A-4CD6-97D1-AD81566EBBB2}"/>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t>Classification activity</a:t>
            </a:r>
            <a:r>
              <a:rPr lang="en-GB" sz="4000" b="1" i="1"/>
              <a:t> </a:t>
            </a:r>
            <a:br>
              <a:rPr lang="en-GB" sz="3200" i="1"/>
            </a:br>
            <a:r>
              <a:rPr lang="en-GB" sz="3100" i="1"/>
              <a:t>   </a:t>
            </a:r>
            <a:r>
              <a:rPr lang="en-GB" sz="1400" i="1"/>
              <a:t>  </a:t>
            </a:r>
            <a:endParaRPr lang="en-GB" i="1"/>
          </a:p>
        </p:txBody>
      </p:sp>
      <p:pic>
        <p:nvPicPr>
          <p:cNvPr id="10" name="Picture 10" descr="A picture containing dark, lit&#10;&#10;Description automatically generated">
            <a:extLst>
              <a:ext uri="{FF2B5EF4-FFF2-40B4-BE49-F238E27FC236}">
                <a16:creationId xmlns:a16="http://schemas.microsoft.com/office/drawing/2014/main" id="{9C426676-0C37-4DE6-B538-95187D43374B}"/>
              </a:ext>
            </a:extLst>
          </p:cNvPr>
          <p:cNvPicPr>
            <a:picLocks noChangeAspect="1"/>
          </p:cNvPicPr>
          <p:nvPr/>
        </p:nvPicPr>
        <p:blipFill>
          <a:blip r:embed="rId3"/>
          <a:stretch>
            <a:fillRect/>
          </a:stretch>
        </p:blipFill>
        <p:spPr>
          <a:xfrm>
            <a:off x="903961" y="1364500"/>
            <a:ext cx="5958213" cy="757412"/>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645C0AC9-3479-48DC-A6CC-73010C01B6D1}"/>
              </a:ext>
            </a:extLst>
          </p:cNvPr>
          <p:cNvPicPr>
            <a:picLocks noChangeAspect="1"/>
          </p:cNvPicPr>
          <p:nvPr/>
        </p:nvPicPr>
        <p:blipFill>
          <a:blip r:embed="rId4"/>
          <a:stretch>
            <a:fillRect/>
          </a:stretch>
        </p:blipFill>
        <p:spPr>
          <a:xfrm>
            <a:off x="7674441" y="2185791"/>
            <a:ext cx="1237668" cy="2194143"/>
          </a:xfrm>
          <a:prstGeom prst="rect">
            <a:avLst/>
          </a:prstGeom>
        </p:spPr>
      </p:pic>
      <p:pic>
        <p:nvPicPr>
          <p:cNvPr id="12" name="Picture 12">
            <a:extLst>
              <a:ext uri="{FF2B5EF4-FFF2-40B4-BE49-F238E27FC236}">
                <a16:creationId xmlns:a16="http://schemas.microsoft.com/office/drawing/2014/main" id="{B74C3ABA-3AD3-4474-9691-6F55A12802BE}"/>
              </a:ext>
            </a:extLst>
          </p:cNvPr>
          <p:cNvPicPr>
            <a:picLocks noChangeAspect="1"/>
          </p:cNvPicPr>
          <p:nvPr/>
        </p:nvPicPr>
        <p:blipFill>
          <a:blip r:embed="rId5"/>
          <a:stretch>
            <a:fillRect/>
          </a:stretch>
        </p:blipFill>
        <p:spPr>
          <a:xfrm>
            <a:off x="9202454" y="2865306"/>
            <a:ext cx="1563666" cy="1774566"/>
          </a:xfrm>
          <a:prstGeom prst="rect">
            <a:avLst/>
          </a:prstGeom>
        </p:spPr>
      </p:pic>
      <p:pic>
        <p:nvPicPr>
          <p:cNvPr id="13" name="Picture 13" descr="A picture containing logo&#10;&#10;Description automatically generated">
            <a:extLst>
              <a:ext uri="{FF2B5EF4-FFF2-40B4-BE49-F238E27FC236}">
                <a16:creationId xmlns:a16="http://schemas.microsoft.com/office/drawing/2014/main" id="{9D0A6993-8242-4F7B-954A-444C887D2EDD}"/>
              </a:ext>
            </a:extLst>
          </p:cNvPr>
          <p:cNvPicPr>
            <a:picLocks noChangeAspect="1"/>
          </p:cNvPicPr>
          <p:nvPr/>
        </p:nvPicPr>
        <p:blipFill>
          <a:blip r:embed="rId6"/>
          <a:stretch>
            <a:fillRect/>
          </a:stretch>
        </p:blipFill>
        <p:spPr>
          <a:xfrm>
            <a:off x="10121030" y="2336820"/>
            <a:ext cx="1574105" cy="952633"/>
          </a:xfrm>
          <a:prstGeom prst="rect">
            <a:avLst/>
          </a:prstGeom>
        </p:spPr>
      </p:pic>
      <p:pic>
        <p:nvPicPr>
          <p:cNvPr id="14" name="Picture 14">
            <a:extLst>
              <a:ext uri="{FF2B5EF4-FFF2-40B4-BE49-F238E27FC236}">
                <a16:creationId xmlns:a16="http://schemas.microsoft.com/office/drawing/2014/main" id="{B65FCCE4-6F8E-4601-B69C-D8FB013E7D5C}"/>
              </a:ext>
            </a:extLst>
          </p:cNvPr>
          <p:cNvPicPr>
            <a:picLocks noChangeAspect="1"/>
          </p:cNvPicPr>
          <p:nvPr/>
        </p:nvPicPr>
        <p:blipFill>
          <a:blip r:embed="rId7"/>
          <a:stretch>
            <a:fillRect/>
          </a:stretch>
        </p:blipFill>
        <p:spPr>
          <a:xfrm rot="1800000">
            <a:off x="10333440" y="4456967"/>
            <a:ext cx="1135694" cy="1540450"/>
          </a:xfrm>
          <a:prstGeom prst="rect">
            <a:avLst/>
          </a:prstGeom>
        </p:spPr>
      </p:pic>
      <p:pic>
        <p:nvPicPr>
          <p:cNvPr id="15" name="Picture 15">
            <a:extLst>
              <a:ext uri="{FF2B5EF4-FFF2-40B4-BE49-F238E27FC236}">
                <a16:creationId xmlns:a16="http://schemas.microsoft.com/office/drawing/2014/main" id="{2C8CF1A9-BD80-4F48-B247-02246B237F05}"/>
              </a:ext>
            </a:extLst>
          </p:cNvPr>
          <p:cNvPicPr>
            <a:picLocks noChangeAspect="1"/>
          </p:cNvPicPr>
          <p:nvPr/>
        </p:nvPicPr>
        <p:blipFill>
          <a:blip r:embed="rId8"/>
          <a:stretch>
            <a:fillRect/>
          </a:stretch>
        </p:blipFill>
        <p:spPr>
          <a:xfrm>
            <a:off x="8993687" y="1455206"/>
            <a:ext cx="926927" cy="1035287"/>
          </a:xfrm>
          <a:prstGeom prst="rect">
            <a:avLst/>
          </a:prstGeom>
        </p:spPr>
      </p:pic>
      <p:pic>
        <p:nvPicPr>
          <p:cNvPr id="16" name="Picture 16" descr="Logo&#10;&#10;Description automatically generated">
            <a:extLst>
              <a:ext uri="{FF2B5EF4-FFF2-40B4-BE49-F238E27FC236}">
                <a16:creationId xmlns:a16="http://schemas.microsoft.com/office/drawing/2014/main" id="{3C1EA335-EC90-4F20-9CB4-CF147893554E}"/>
              </a:ext>
            </a:extLst>
          </p:cNvPr>
          <p:cNvPicPr>
            <a:picLocks noChangeAspect="1"/>
          </p:cNvPicPr>
          <p:nvPr/>
        </p:nvPicPr>
        <p:blipFill>
          <a:blip r:embed="rId9"/>
          <a:stretch>
            <a:fillRect/>
          </a:stretch>
        </p:blipFill>
        <p:spPr>
          <a:xfrm>
            <a:off x="9449230" y="5192038"/>
            <a:ext cx="704773" cy="1066801"/>
          </a:xfrm>
          <a:prstGeom prst="rect">
            <a:avLst/>
          </a:prstGeom>
        </p:spPr>
      </p:pic>
    </p:spTree>
    <p:extLst>
      <p:ext uri="{BB962C8B-B14F-4D97-AF65-F5344CB8AC3E}">
        <p14:creationId xmlns:p14="http://schemas.microsoft.com/office/powerpoint/2010/main" val="410741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8B1A-8297-48AC-9310-D312DE98D860}"/>
              </a:ext>
            </a:extLst>
          </p:cNvPr>
          <p:cNvSpPr>
            <a:spLocks noGrp="1"/>
          </p:cNvSpPr>
          <p:nvPr>
            <p:ph type="title"/>
          </p:nvPr>
        </p:nvSpPr>
        <p:spPr>
          <a:xfrm>
            <a:off x="838200" y="587421"/>
            <a:ext cx="10515600" cy="568730"/>
          </a:xfrm>
        </p:spPr>
        <p:txBody>
          <a:bodyPr>
            <a:normAutofit fontScale="90000"/>
          </a:bodyPr>
          <a:lstStyle/>
          <a:p>
            <a:r>
              <a:rPr lang="en-GB" sz="3600" b="1" dirty="0">
                <a:solidFill>
                  <a:srgbClr val="7070DA"/>
                </a:solidFill>
                <a:latin typeface="Ink Free"/>
                <a:ea typeface="+mn-ea"/>
                <a:cs typeface="+mn-cs"/>
              </a:rPr>
              <a:t>About Teacher Lab</a:t>
            </a:r>
          </a:p>
        </p:txBody>
      </p:sp>
      <p:pic>
        <p:nvPicPr>
          <p:cNvPr id="4" name="Picture 4">
            <a:extLst>
              <a:ext uri="{FF2B5EF4-FFF2-40B4-BE49-F238E27FC236}">
                <a16:creationId xmlns:a16="http://schemas.microsoft.com/office/drawing/2014/main" id="{778AB1D0-2C8D-45FC-8AE9-224EE4329DBA}"/>
              </a:ext>
            </a:extLst>
          </p:cNvPr>
          <p:cNvPicPr>
            <a:picLocks noChangeAspect="1"/>
          </p:cNvPicPr>
          <p:nvPr/>
        </p:nvPicPr>
        <p:blipFill>
          <a:blip r:embed="rId3"/>
          <a:stretch>
            <a:fillRect/>
          </a:stretch>
        </p:blipFill>
        <p:spPr>
          <a:xfrm>
            <a:off x="10419663" y="5716391"/>
            <a:ext cx="2187257" cy="1551911"/>
          </a:xfrm>
          <a:prstGeom prst="rect">
            <a:avLst/>
          </a:prstGeom>
        </p:spPr>
      </p:pic>
      <p:sp>
        <p:nvSpPr>
          <p:cNvPr id="3" name="Content Placeholder 2">
            <a:extLst>
              <a:ext uri="{FF2B5EF4-FFF2-40B4-BE49-F238E27FC236}">
                <a16:creationId xmlns:a16="http://schemas.microsoft.com/office/drawing/2014/main" id="{D925844B-35C2-4CC1-A67C-BF9D53B3547B}"/>
              </a:ext>
            </a:extLst>
          </p:cNvPr>
          <p:cNvSpPr>
            <a:spLocks noGrp="1"/>
          </p:cNvSpPr>
          <p:nvPr>
            <p:ph idx="1"/>
          </p:nvPr>
        </p:nvSpPr>
        <p:spPr>
          <a:xfrm>
            <a:off x="838200" y="1156151"/>
            <a:ext cx="10515600" cy="4637313"/>
          </a:xfrm>
        </p:spPr>
        <p:txBody>
          <a:bodyPr vert="horz" lIns="91440" tIns="45720" rIns="91440" bIns="45720" rtlCol="0" anchor="t">
            <a:normAutofit fontScale="92500" lnSpcReduction="20000"/>
          </a:bodyPr>
          <a:lstStyle/>
          <a:p>
            <a:pPr marL="0" indent="0">
              <a:lnSpc>
                <a:spcPct val="130000"/>
              </a:lnSpc>
              <a:spcBef>
                <a:spcPts val="0"/>
              </a:spcBef>
              <a:buNone/>
            </a:pPr>
            <a:r>
              <a:rPr lang="en-GB" sz="1900" dirty="0">
                <a:latin typeface="Calibri"/>
                <a:cs typeface="Calibri"/>
              </a:rPr>
              <a:t>The Teacher Lab project promotes creative practice in the classroom by supporting cross-curricular teacher and artist exchanges in the UK. It offers teachers direct access to a variety of artists, in order to re-imagine the curriculum and develop practical tools for learning through the arts. </a:t>
            </a:r>
          </a:p>
          <a:p>
            <a:pPr marL="0" indent="0">
              <a:lnSpc>
                <a:spcPct val="130000"/>
              </a:lnSpc>
              <a:spcBef>
                <a:spcPts val="0"/>
              </a:spcBef>
              <a:buNone/>
            </a:pPr>
            <a:endParaRPr lang="en-GB" sz="1900" dirty="0">
              <a:latin typeface="Calibri"/>
              <a:cs typeface="Calibri"/>
            </a:endParaRPr>
          </a:p>
          <a:p>
            <a:pPr marL="0" indent="0">
              <a:lnSpc>
                <a:spcPct val="130000"/>
              </a:lnSpc>
              <a:spcBef>
                <a:spcPts val="0"/>
              </a:spcBef>
              <a:spcAft>
                <a:spcPts val="800"/>
              </a:spcAft>
              <a:buNone/>
            </a:pPr>
            <a:r>
              <a:rPr lang="en-GB" sz="1900" dirty="0">
                <a:latin typeface="Calibri"/>
                <a:cs typeface="Calibri"/>
              </a:rPr>
              <a:t>You can access the previous Teacher Lab resource (exploring Push and Pull forces) created by teacher Christina Paul and actor and mathematician Victoria Gould, here: </a:t>
            </a:r>
            <a:r>
              <a:rPr lang="en-GB" sz="1900" dirty="0">
                <a:latin typeface="Calibri"/>
                <a:cs typeface="Calibri"/>
                <a:hlinkClick r:id="rId4"/>
              </a:rPr>
              <a:t>https://sites.barbican.org.uk/teacherslab/</a:t>
            </a:r>
            <a:endParaRPr lang="en-GB" sz="1900" dirty="0">
              <a:latin typeface="Calibri"/>
              <a:cs typeface="Calibri"/>
            </a:endParaRPr>
          </a:p>
          <a:p>
            <a:pPr marL="0" indent="0">
              <a:lnSpc>
                <a:spcPct val="130000"/>
              </a:lnSpc>
              <a:spcBef>
                <a:spcPts val="0"/>
              </a:spcBef>
              <a:buNone/>
            </a:pPr>
            <a:r>
              <a:rPr lang="en-GB" sz="1900" dirty="0">
                <a:effectLst/>
                <a:latin typeface="Calibri"/>
                <a:ea typeface="Calibri" panose="020F0502020204030204" pitchFamily="34" charset="0"/>
                <a:cs typeface="Calibri"/>
              </a:rPr>
              <a:t>……………………………………………………………………………………………………………………………………………………………………………..</a:t>
            </a:r>
          </a:p>
          <a:p>
            <a:pPr marL="0" indent="0">
              <a:lnSpc>
                <a:spcPct val="120000"/>
              </a:lnSpc>
              <a:spcBef>
                <a:spcPts val="0"/>
              </a:spcBef>
              <a:buNone/>
            </a:pPr>
            <a:r>
              <a:rPr lang="en-GB" sz="1900" dirty="0">
                <a:effectLst/>
                <a:latin typeface="Calibri"/>
                <a:ea typeface="Calibri" panose="020F0502020204030204" pitchFamily="34" charset="0"/>
                <a:cs typeface="Calibri"/>
              </a:rPr>
              <a:t>This Teacher Lab was a collaboration between Barbican Creative Learning, Creative Arts East for PEACH West Norfolk, and involved teachers Gill Sekatawa and </a:t>
            </a:r>
            <a:r>
              <a:rPr lang="en-GB" sz="1900" dirty="0">
                <a:latin typeface="Calibri"/>
                <a:ea typeface="Calibri" panose="020F0502020204030204" pitchFamily="34" charset="0"/>
                <a:cs typeface="Calibri"/>
              </a:rPr>
              <a:t>Sarah</a:t>
            </a:r>
            <a:r>
              <a:rPr lang="en-GB" sz="1900" dirty="0">
                <a:effectLst/>
                <a:latin typeface="Calibri"/>
                <a:ea typeface="Calibri" panose="020F0502020204030204" pitchFamily="34" charset="0"/>
                <a:cs typeface="Calibri"/>
              </a:rPr>
              <a:t> Melia from Nelson Academy in Downham Market, Norfolk, and Norwich based artist Kaitlin Ferguson.</a:t>
            </a:r>
            <a:endParaRPr lang="en-GB" sz="1900" dirty="0">
              <a:latin typeface="Calibri"/>
              <a:ea typeface="Calibri" panose="020F0502020204030204" pitchFamily="34" charset="0"/>
              <a:cs typeface="Calibri"/>
            </a:endParaRPr>
          </a:p>
          <a:p>
            <a:pPr marL="0" indent="0">
              <a:lnSpc>
                <a:spcPct val="120000"/>
              </a:lnSpc>
              <a:spcBef>
                <a:spcPts val="0"/>
              </a:spcBef>
              <a:buNone/>
            </a:pPr>
            <a:endParaRPr lang="en-GB" sz="1900" dirty="0">
              <a:effectLst/>
              <a:latin typeface="Calibri" panose="020F0502020204030204" pitchFamily="34" charset="0"/>
              <a:ea typeface="Calibri" panose="020F0502020204030204" pitchFamily="34" charset="0"/>
            </a:endParaRPr>
          </a:p>
          <a:p>
            <a:pPr marL="0" indent="0">
              <a:lnSpc>
                <a:spcPct val="120000"/>
              </a:lnSpc>
              <a:spcBef>
                <a:spcPts val="0"/>
              </a:spcBef>
              <a:buNone/>
            </a:pPr>
            <a:r>
              <a:rPr lang="en-GB" sz="1900" dirty="0">
                <a:effectLst/>
                <a:latin typeface="Calibri"/>
                <a:ea typeface="Calibri" panose="020F0502020204030204" pitchFamily="34" charset="0"/>
                <a:cs typeface="Calibri"/>
              </a:rPr>
              <a:t>Through a series of planning, testing and reflection sessions, Gill, Sarah and Kaitlin co-designed a range of creative activities to support the delivery of the primary science curriculum. These were then developed into a resource pack, in the form of a set of PowerPoint Slides which can be used directly in a lesson, with supportive guidance notes to assist your teaching.</a:t>
            </a:r>
            <a:endParaRPr lang="en-GB" sz="1900" dirty="0">
              <a:effectLst/>
              <a:latin typeface="Calibri"/>
              <a:ea typeface="Arial" panose="020B0604020202020204" pitchFamily="34" charset="0"/>
              <a:cs typeface="Calibri"/>
            </a:endParaRPr>
          </a:p>
          <a:p>
            <a:pPr marL="0" indent="0">
              <a:buNone/>
            </a:pPr>
            <a:endParaRPr lang="en-GB" dirty="0"/>
          </a:p>
        </p:txBody>
      </p:sp>
    </p:spTree>
    <p:extLst>
      <p:ext uri="{BB962C8B-B14F-4D97-AF65-F5344CB8AC3E}">
        <p14:creationId xmlns:p14="http://schemas.microsoft.com/office/powerpoint/2010/main" val="1604110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2CC07-6158-4C9A-8750-115C51BCB759}"/>
              </a:ext>
            </a:extLst>
          </p:cNvPr>
          <p:cNvSpPr>
            <a:spLocks noGrp="1"/>
          </p:cNvSpPr>
          <p:nvPr>
            <p:ph idx="1"/>
          </p:nvPr>
        </p:nvSpPr>
        <p:spPr>
          <a:xfrm>
            <a:off x="838200" y="1825625"/>
            <a:ext cx="7707683" cy="4466159"/>
          </a:xfrm>
        </p:spPr>
        <p:txBody>
          <a:bodyPr>
            <a:normAutofit lnSpcReduction="10000"/>
          </a:bodyPr>
          <a:lstStyle/>
          <a:p>
            <a:pPr marL="457200" indent="-457200">
              <a:buFont typeface="+mj-lt"/>
              <a:buAutoNum type="arabicPeriod"/>
            </a:pPr>
            <a:r>
              <a:rPr lang="en-GB" sz="2000" b="0" i="0" u="none" strike="noStrike">
                <a:solidFill>
                  <a:srgbClr val="000000"/>
                </a:solidFill>
                <a:effectLst/>
              </a:rPr>
              <a:t>After you have made your concertina habitat sketchbook, have a go at sorting the animals/plants into their appropriate habitats. </a:t>
            </a:r>
            <a:endParaRPr lang="en-GB" sz="2000">
              <a:solidFill>
                <a:srgbClr val="000000"/>
              </a:solidFill>
            </a:endParaRPr>
          </a:p>
          <a:p>
            <a:pPr marL="457200" indent="-457200">
              <a:buFont typeface="+mj-lt"/>
              <a:buAutoNum type="arabicPeriod"/>
            </a:pPr>
            <a:endParaRPr lang="en-GB" sz="2000" b="0" i="0" u="none" strike="noStrike">
              <a:solidFill>
                <a:srgbClr val="000000"/>
              </a:solidFill>
              <a:effectLst/>
            </a:endParaRPr>
          </a:p>
          <a:p>
            <a:pPr marL="457200" indent="-457200">
              <a:buFont typeface="+mj-lt"/>
              <a:buAutoNum type="arabicPeriod"/>
            </a:pPr>
            <a:r>
              <a:rPr lang="en-GB" sz="2000" b="0" i="0" u="none" strike="noStrike">
                <a:solidFill>
                  <a:srgbClr val="000000"/>
                </a:solidFill>
                <a:effectLst/>
              </a:rPr>
              <a:t>Think carefully about what an animal or plant needs to survive in that habitat.</a:t>
            </a:r>
            <a:r>
              <a:rPr lang="en-GB" sz="2000"/>
              <a:t> </a:t>
            </a:r>
          </a:p>
          <a:p>
            <a:pPr marL="457200" indent="-457200">
              <a:buFont typeface="+mj-lt"/>
              <a:buAutoNum type="arabicPeriod"/>
            </a:pPr>
            <a:endParaRPr lang="en-GB" sz="2000" b="0" i="0" u="none" strike="noStrike">
              <a:solidFill>
                <a:srgbClr val="000000"/>
              </a:solidFill>
              <a:effectLst/>
            </a:endParaRPr>
          </a:p>
          <a:p>
            <a:pPr marL="457200" indent="-457200">
              <a:buFont typeface="+mj-lt"/>
              <a:buAutoNum type="arabicPeriod"/>
            </a:pPr>
            <a:r>
              <a:rPr lang="en-GB" sz="2000" b="0" i="0" u="none" strike="noStrike">
                <a:solidFill>
                  <a:srgbClr val="000000"/>
                </a:solidFill>
                <a:effectLst/>
              </a:rPr>
              <a:t>For example, a polar bear would live in a polar habitat because it has thick fur to keep it warm.</a:t>
            </a:r>
            <a:r>
              <a:rPr lang="en-GB" sz="2000"/>
              <a:t> </a:t>
            </a:r>
          </a:p>
          <a:p>
            <a:pPr marL="457200" indent="-457200">
              <a:buFont typeface="+mj-lt"/>
              <a:buAutoNum type="arabicPeriod"/>
            </a:pPr>
            <a:endParaRPr lang="en-GB" sz="2000" b="0" i="0" u="none" strike="noStrike">
              <a:solidFill>
                <a:srgbClr val="0B0C0C"/>
              </a:solidFill>
              <a:effectLst/>
            </a:endParaRPr>
          </a:p>
          <a:p>
            <a:pPr marL="457200" indent="-457200">
              <a:buFont typeface="+mj-lt"/>
              <a:buAutoNum type="arabicPeriod"/>
            </a:pPr>
            <a:r>
              <a:rPr lang="en-GB" sz="2000" b="0" i="0" u="none" strike="noStrike">
                <a:solidFill>
                  <a:srgbClr val="0B0C0C"/>
                </a:solidFill>
                <a:effectLst/>
              </a:rPr>
              <a:t>You could add labels or speech bubbles to your sketchbook to explain your choices.</a:t>
            </a:r>
            <a:r>
              <a:rPr lang="en-GB" sz="2000"/>
              <a:t> </a:t>
            </a:r>
          </a:p>
          <a:p>
            <a:pPr marL="457200" indent="-457200">
              <a:buFont typeface="+mj-lt"/>
              <a:buAutoNum type="arabicPeriod"/>
            </a:pPr>
            <a:endParaRPr lang="en-GB" sz="2000" b="0" i="0" u="none" strike="noStrike">
              <a:solidFill>
                <a:srgbClr val="000000"/>
              </a:solidFill>
              <a:effectLst/>
            </a:endParaRPr>
          </a:p>
          <a:p>
            <a:pPr marL="457200" indent="-457200">
              <a:buFont typeface="+mj-lt"/>
              <a:buAutoNum type="arabicPeriod"/>
            </a:pPr>
            <a:r>
              <a:rPr lang="en-GB" sz="2000" b="0" i="0" u="none" strike="noStrike">
                <a:solidFill>
                  <a:srgbClr val="000000"/>
                </a:solidFill>
                <a:effectLst/>
              </a:rPr>
              <a:t>Or you could take a series of photographs of your compositions.</a:t>
            </a:r>
            <a:r>
              <a:rPr lang="en-GB" sz="2000"/>
              <a:t> </a:t>
            </a:r>
          </a:p>
          <a:p>
            <a:pPr marL="0" indent="0">
              <a:buNone/>
            </a:pPr>
            <a:endParaRPr lang="en-GB"/>
          </a:p>
        </p:txBody>
      </p:sp>
      <p:pic>
        <p:nvPicPr>
          <p:cNvPr id="4" name="Picture 6" descr="White text on a black background&#10;&#10;Description automatically generated">
            <a:extLst>
              <a:ext uri="{FF2B5EF4-FFF2-40B4-BE49-F238E27FC236}">
                <a16:creationId xmlns:a16="http://schemas.microsoft.com/office/drawing/2014/main" id="{33077A30-A566-492A-BF11-50EDDD1225B1}"/>
              </a:ext>
            </a:extLst>
          </p:cNvPr>
          <p:cNvPicPr>
            <a:picLocks noChangeAspect="1"/>
          </p:cNvPicPr>
          <p:nvPr/>
        </p:nvPicPr>
        <p:blipFill>
          <a:blip r:embed="rId3"/>
          <a:stretch>
            <a:fillRect/>
          </a:stretch>
        </p:blipFill>
        <p:spPr>
          <a:xfrm>
            <a:off x="968538" y="569143"/>
            <a:ext cx="3879742" cy="714256"/>
          </a:xfrm>
          <a:prstGeom prst="rect">
            <a:avLst/>
          </a:prstGeom>
        </p:spPr>
      </p:pic>
      <p:pic>
        <p:nvPicPr>
          <p:cNvPr id="2" name="Picture 4" descr="A picture containing text&#10;&#10;Description automatically generated">
            <a:extLst>
              <a:ext uri="{FF2B5EF4-FFF2-40B4-BE49-F238E27FC236}">
                <a16:creationId xmlns:a16="http://schemas.microsoft.com/office/drawing/2014/main" id="{8B6F981A-2EA6-4A9D-A5DE-133E4D6BB73F}"/>
              </a:ext>
            </a:extLst>
          </p:cNvPr>
          <p:cNvPicPr>
            <a:picLocks noChangeAspect="1"/>
          </p:cNvPicPr>
          <p:nvPr/>
        </p:nvPicPr>
        <p:blipFill>
          <a:blip r:embed="rId4"/>
          <a:stretch>
            <a:fillRect/>
          </a:stretch>
        </p:blipFill>
        <p:spPr>
          <a:xfrm>
            <a:off x="8993687" y="1275760"/>
            <a:ext cx="2106461" cy="3168700"/>
          </a:xfrm>
          <a:prstGeom prst="rect">
            <a:avLst/>
          </a:prstGeom>
        </p:spPr>
      </p:pic>
      <p:pic>
        <p:nvPicPr>
          <p:cNvPr id="5" name="Picture 5" descr="A picture containing shape&#10;&#10;Description automatically generated">
            <a:extLst>
              <a:ext uri="{FF2B5EF4-FFF2-40B4-BE49-F238E27FC236}">
                <a16:creationId xmlns:a16="http://schemas.microsoft.com/office/drawing/2014/main" id="{749BC25B-A3C6-4868-AA6C-F788A6A0630D}"/>
              </a:ext>
            </a:extLst>
          </p:cNvPr>
          <p:cNvPicPr>
            <a:picLocks noChangeAspect="1"/>
          </p:cNvPicPr>
          <p:nvPr/>
        </p:nvPicPr>
        <p:blipFill>
          <a:blip r:embed="rId5"/>
          <a:stretch>
            <a:fillRect/>
          </a:stretch>
        </p:blipFill>
        <p:spPr>
          <a:xfrm>
            <a:off x="9087633" y="4904476"/>
            <a:ext cx="2148214" cy="1391406"/>
          </a:xfrm>
          <a:prstGeom prst="rect">
            <a:avLst/>
          </a:prstGeom>
        </p:spPr>
      </p:pic>
    </p:spTree>
    <p:extLst>
      <p:ext uri="{BB962C8B-B14F-4D97-AF65-F5344CB8AC3E}">
        <p14:creationId xmlns:p14="http://schemas.microsoft.com/office/powerpoint/2010/main" val="300231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F2FDA4-E250-4E4F-9E80-620CDF84D49F}"/>
              </a:ext>
            </a:extLst>
          </p:cNvPr>
          <p:cNvSpPr/>
          <p:nvPr/>
        </p:nvSpPr>
        <p:spPr>
          <a:xfrm>
            <a:off x="0" y="2090047"/>
            <a:ext cx="4261855" cy="605581"/>
          </a:xfrm>
          <a:prstGeom prst="rect">
            <a:avLst/>
          </a:prstGeom>
          <a:solidFill>
            <a:srgbClr val="EDE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a:solidFill>
                  <a:schemeClr val="tx1"/>
                </a:solidFill>
                <a:hlinkClick r:id="rId3">
                  <a:extLst>
                    <a:ext uri="{A12FA001-AC4F-418D-AE19-62706E023703}">
                      <ahyp:hlinkClr xmlns:ahyp="http://schemas.microsoft.com/office/drawing/2018/hyperlinkcolor" val="tx"/>
                    </a:ext>
                  </a:extLst>
                </a:hlinkClick>
              </a:rPr>
              <a:t>Abel Rodriguez</a:t>
            </a:r>
            <a:endParaRPr lang="en-GB" sz="3200">
              <a:solidFill>
                <a:schemeClr val="tx1"/>
              </a:solidFill>
            </a:endParaRPr>
          </a:p>
        </p:txBody>
      </p:sp>
      <p:pic>
        <p:nvPicPr>
          <p:cNvPr id="7" name="Picture 7">
            <a:extLst>
              <a:ext uri="{FF2B5EF4-FFF2-40B4-BE49-F238E27FC236}">
                <a16:creationId xmlns:a16="http://schemas.microsoft.com/office/drawing/2014/main" id="{7C711223-68F8-457C-8E1A-1F9262CE32A7}"/>
              </a:ext>
            </a:extLst>
          </p:cNvPr>
          <p:cNvPicPr>
            <a:picLocks noChangeAspect="1"/>
          </p:cNvPicPr>
          <p:nvPr/>
        </p:nvPicPr>
        <p:blipFill>
          <a:blip r:embed="rId4"/>
          <a:stretch>
            <a:fillRect/>
          </a:stretch>
        </p:blipFill>
        <p:spPr>
          <a:xfrm>
            <a:off x="810261" y="558523"/>
            <a:ext cx="6426200" cy="935155"/>
          </a:xfrm>
          <a:prstGeom prst="rect">
            <a:avLst/>
          </a:prstGeom>
        </p:spPr>
      </p:pic>
      <p:sp>
        <p:nvSpPr>
          <p:cNvPr id="5" name="Rectangle 4">
            <a:extLst>
              <a:ext uri="{FF2B5EF4-FFF2-40B4-BE49-F238E27FC236}">
                <a16:creationId xmlns:a16="http://schemas.microsoft.com/office/drawing/2014/main" id="{ADC7DA84-AA68-4493-95B1-DF1F8C5E8D74}"/>
              </a:ext>
            </a:extLst>
          </p:cNvPr>
          <p:cNvSpPr/>
          <p:nvPr/>
        </p:nvSpPr>
        <p:spPr>
          <a:xfrm>
            <a:off x="0" y="3227456"/>
            <a:ext cx="4261855" cy="605581"/>
          </a:xfrm>
          <a:prstGeom prst="rect">
            <a:avLst/>
          </a:prstGeom>
          <a:solidFill>
            <a:srgbClr val="EDE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GB" sz="3200" b="1">
                <a:solidFill>
                  <a:srgbClr val="000000"/>
                </a:solidFill>
                <a:hlinkClick r:id="rId5">
                  <a:extLst>
                    <a:ext uri="{A12FA001-AC4F-418D-AE19-62706E023703}">
                      <ahyp:hlinkClr xmlns:ahyp="http://schemas.microsoft.com/office/drawing/2018/hyperlinkcolor" val="tx"/>
                    </a:ext>
                  </a:extLst>
                </a:hlinkClick>
              </a:rPr>
              <a:t>Elisabeth Frink </a:t>
            </a:r>
            <a:endParaRPr lang="en-GB" sz="3200">
              <a:solidFill>
                <a:srgbClr val="000000"/>
              </a:solidFill>
            </a:endParaRPr>
          </a:p>
        </p:txBody>
      </p:sp>
      <p:sp>
        <p:nvSpPr>
          <p:cNvPr id="6" name="Rectangle 5">
            <a:extLst>
              <a:ext uri="{FF2B5EF4-FFF2-40B4-BE49-F238E27FC236}">
                <a16:creationId xmlns:a16="http://schemas.microsoft.com/office/drawing/2014/main" id="{B8715608-11FE-422F-A91A-765B3E992E53}"/>
              </a:ext>
            </a:extLst>
          </p:cNvPr>
          <p:cNvSpPr/>
          <p:nvPr/>
        </p:nvSpPr>
        <p:spPr>
          <a:xfrm>
            <a:off x="0" y="4362995"/>
            <a:ext cx="4261855" cy="605581"/>
          </a:xfrm>
          <a:prstGeom prst="rect">
            <a:avLst/>
          </a:prstGeom>
          <a:solidFill>
            <a:srgbClr val="EDE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GB" sz="3200" b="1">
                <a:solidFill>
                  <a:srgbClr val="000000"/>
                </a:solidFill>
                <a:hlinkClick r:id="rId6">
                  <a:extLst>
                    <a:ext uri="{A12FA001-AC4F-418D-AE19-62706E023703}">
                      <ahyp:hlinkClr xmlns:ahyp="http://schemas.microsoft.com/office/drawing/2018/hyperlinkcolor" val="tx"/>
                    </a:ext>
                  </a:extLst>
                </a:hlinkClick>
              </a:rPr>
              <a:t>Albert Namatjira</a:t>
            </a:r>
            <a:endParaRPr lang="en-GB" sz="2000">
              <a:solidFill>
                <a:srgbClr val="000000"/>
              </a:solidFill>
            </a:endParaRPr>
          </a:p>
        </p:txBody>
      </p:sp>
      <p:sp>
        <p:nvSpPr>
          <p:cNvPr id="9" name="Content Placeholder 2">
            <a:extLst>
              <a:ext uri="{FF2B5EF4-FFF2-40B4-BE49-F238E27FC236}">
                <a16:creationId xmlns:a16="http://schemas.microsoft.com/office/drawing/2014/main" id="{18D4577A-C44D-4F53-88C7-CC23E5F22EBD}"/>
              </a:ext>
            </a:extLst>
          </p:cNvPr>
          <p:cNvSpPr txBox="1">
            <a:spLocks/>
          </p:cNvSpPr>
          <p:nvPr/>
        </p:nvSpPr>
        <p:spPr>
          <a:xfrm>
            <a:off x="1660132" y="3321307"/>
            <a:ext cx="2614688" cy="5098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a:solidFill>
                <a:srgbClr val="000000"/>
              </a:solidFill>
            </a:endParaRPr>
          </a:p>
        </p:txBody>
      </p:sp>
      <p:sp>
        <p:nvSpPr>
          <p:cNvPr id="2" name="TextBox 1">
            <a:extLst>
              <a:ext uri="{FF2B5EF4-FFF2-40B4-BE49-F238E27FC236}">
                <a16:creationId xmlns:a16="http://schemas.microsoft.com/office/drawing/2014/main" id="{EB6396DD-FD7F-41EF-A5BA-23BFC970F36E}"/>
              </a:ext>
            </a:extLst>
          </p:cNvPr>
          <p:cNvSpPr txBox="1"/>
          <p:nvPr/>
        </p:nvSpPr>
        <p:spPr>
          <a:xfrm>
            <a:off x="4946869" y="1674674"/>
            <a:ext cx="6750268" cy="5509200"/>
          </a:xfrm>
          <a:prstGeom prst="rect">
            <a:avLst/>
          </a:prstGeom>
          <a:noFill/>
        </p:spPr>
        <p:txBody>
          <a:bodyPr wrap="square" lIns="91440" tIns="45720" rIns="91440" bIns="45720" anchor="t">
            <a:spAutoFit/>
          </a:bodyPr>
          <a:lstStyle/>
          <a:p>
            <a:r>
              <a:rPr lang="en-GB" sz="2000">
                <a:solidFill>
                  <a:srgbClr val="222222"/>
                </a:solidFill>
                <a:effectLst/>
                <a:ea typeface="Times New Roman" panose="02020603050405020304" pitchFamily="18" charset="0"/>
              </a:rPr>
              <a:t>Abel Rodriguez creates very detailed images which demonstrate his knowledge of the</a:t>
            </a:r>
            <a:r>
              <a:rPr lang="en-GB" sz="2000">
                <a:ea typeface="Times New Roman" panose="02020603050405020304" pitchFamily="18" charset="0"/>
              </a:rPr>
              <a:t> </a:t>
            </a:r>
            <a:r>
              <a:rPr lang="en-GB" sz="2000">
                <a:solidFill>
                  <a:srgbClr val="222222"/>
                </a:solidFill>
                <a:effectLst/>
                <a:ea typeface="Times New Roman" panose="02020603050405020304" pitchFamily="18" charset="0"/>
              </a:rPr>
              <a:t>ecosystem of the rainforest. Abel grew up in the Columbian Amazon region, and his pictures are drawn entirely from memory.</a:t>
            </a:r>
          </a:p>
          <a:p>
            <a:endParaRPr lang="en-GB" sz="1200">
              <a:solidFill>
                <a:srgbClr val="222222"/>
              </a:solidFill>
              <a:ea typeface="Times New Roman" panose="02020603050405020304" pitchFamily="18" charset="0"/>
            </a:endParaRPr>
          </a:p>
          <a:p>
            <a:r>
              <a:rPr lang="en-GB" sz="2000"/>
              <a:t>Elisabeth Frink was a British sculptor and printmaking who has inspired by natural forms, in particular animals, such as birds, cats, horses as well as the human figure.</a:t>
            </a:r>
          </a:p>
          <a:p>
            <a:endParaRPr lang="en-GB" sz="2000">
              <a:solidFill>
                <a:srgbClr val="222222"/>
              </a:solidFill>
              <a:ea typeface="Times New Roman" panose="02020603050405020304" pitchFamily="18" charset="0"/>
            </a:endParaRPr>
          </a:p>
          <a:p>
            <a:r>
              <a:rPr lang="en-GB" sz="2000">
                <a:effectLst/>
                <a:ea typeface="Times New Roman" panose="02020603050405020304" pitchFamily="18" charset="0"/>
              </a:rPr>
              <a:t>Albert Namatjira was an artist of the Western Arrernte people, a group of Aboriginal Australian people from Central Australia. He painted many images of the landscape of Central Australia, which included lush green hills as well as dramatic rock formations and arid desert.</a:t>
            </a:r>
          </a:p>
          <a:p>
            <a:endParaRPr lang="en-GB">
              <a:solidFill>
                <a:srgbClr val="222222"/>
              </a:solidFill>
              <a:latin typeface="Arial" panose="020B0604020202020204" pitchFamily="34" charset="0"/>
              <a:ea typeface="Times New Roman" panose="02020603050405020304" pitchFamily="18" charset="0"/>
            </a:endParaRPr>
          </a:p>
          <a:p>
            <a:endParaRPr lang="en-GB">
              <a:solidFill>
                <a:srgbClr val="222222"/>
              </a:solidFill>
              <a:latin typeface="Arial" panose="020B0604020202020204" pitchFamily="34" charset="0"/>
              <a:ea typeface="Times New Roman" panose="02020603050405020304" pitchFamily="18" charset="0"/>
            </a:endParaRPr>
          </a:p>
          <a:p>
            <a:endParaRPr lang="en-GB">
              <a:solidFill>
                <a:srgbClr val="222222"/>
              </a:solidFill>
              <a:latin typeface="Arial" panose="020B0604020202020204" pitchFamily="34" charset="0"/>
              <a:ea typeface="Times New Roman" panose="02020603050405020304" pitchFamily="18" charset="0"/>
            </a:endParaRPr>
          </a:p>
          <a:p>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05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diagram&#10;&#10;Description automatically generated">
            <a:extLst>
              <a:ext uri="{FF2B5EF4-FFF2-40B4-BE49-F238E27FC236}">
                <a16:creationId xmlns:a16="http://schemas.microsoft.com/office/drawing/2014/main" id="{F16D14D6-484C-4E74-88E9-94EAC9DE8459}"/>
              </a:ext>
            </a:extLst>
          </p:cNvPr>
          <p:cNvPicPr>
            <a:picLocks noChangeAspect="1"/>
          </p:cNvPicPr>
          <p:nvPr/>
        </p:nvPicPr>
        <p:blipFill>
          <a:blip r:embed="rId3"/>
          <a:stretch>
            <a:fillRect/>
          </a:stretch>
        </p:blipFill>
        <p:spPr>
          <a:xfrm>
            <a:off x="0" y="-4445"/>
            <a:ext cx="12273280" cy="6866890"/>
          </a:xfrm>
          <a:prstGeom prst="rect">
            <a:avLst/>
          </a:prstGeom>
        </p:spPr>
      </p:pic>
      <p:sp>
        <p:nvSpPr>
          <p:cNvPr id="3" name="Content Placeholder 2">
            <a:extLst>
              <a:ext uri="{FF2B5EF4-FFF2-40B4-BE49-F238E27FC236}">
                <a16:creationId xmlns:a16="http://schemas.microsoft.com/office/drawing/2014/main" id="{1557B22E-CF51-43DF-8559-9A9C654FBB5A}"/>
              </a:ext>
            </a:extLst>
          </p:cNvPr>
          <p:cNvSpPr>
            <a:spLocks noGrp="1"/>
          </p:cNvSpPr>
          <p:nvPr>
            <p:ph idx="1"/>
          </p:nvPr>
        </p:nvSpPr>
        <p:spPr>
          <a:xfrm>
            <a:off x="2545080" y="4050665"/>
            <a:ext cx="8808720" cy="2126298"/>
          </a:xfrm>
        </p:spPr>
        <p:txBody>
          <a:bodyPr vert="horz" lIns="91440" tIns="45720" rIns="91440" bIns="45720" rtlCol="0" anchor="t">
            <a:normAutofit/>
          </a:bodyPr>
          <a:lstStyle/>
          <a:p>
            <a:pPr marL="0" indent="0">
              <a:buNone/>
            </a:pPr>
            <a:r>
              <a:rPr lang="en-GB" sz="4400" b="1">
                <a:latin typeface="Ink Free"/>
              </a:rPr>
              <a:t>With Year 3</a:t>
            </a:r>
          </a:p>
        </p:txBody>
      </p:sp>
    </p:spTree>
    <p:extLst>
      <p:ext uri="{BB962C8B-B14F-4D97-AF65-F5344CB8AC3E}">
        <p14:creationId xmlns:p14="http://schemas.microsoft.com/office/powerpoint/2010/main" val="690735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6A50A-BAA1-4D7F-9B75-6F8C55917A86}"/>
              </a:ext>
            </a:extLst>
          </p:cNvPr>
          <p:cNvSpPr>
            <a:spLocks noGrp="1"/>
          </p:cNvSpPr>
          <p:nvPr>
            <p:ph idx="1"/>
          </p:nvPr>
        </p:nvSpPr>
        <p:spPr>
          <a:xfrm>
            <a:off x="828040" y="2272665"/>
            <a:ext cx="6604000" cy="3904298"/>
          </a:xfrm>
        </p:spPr>
        <p:txBody>
          <a:bodyPr vert="horz" lIns="91440" tIns="45720" rIns="91440" bIns="45720" rtlCol="0" anchor="t">
            <a:normAutofit/>
          </a:bodyPr>
          <a:lstStyle/>
          <a:p>
            <a:pPr marL="0" indent="0">
              <a:buNone/>
            </a:pPr>
            <a:r>
              <a:rPr lang="en-GB" sz="2000" i="1">
                <a:solidFill>
                  <a:srgbClr val="0B0C0C"/>
                </a:solidFill>
              </a:rPr>
              <a:t>Compare and group together different kinds of rocks on the basis of their appearance and simple physical properties</a:t>
            </a:r>
            <a:r>
              <a:rPr lang="en-GB" sz="2000" i="1"/>
              <a:t> </a:t>
            </a:r>
          </a:p>
          <a:p>
            <a:pPr marL="0" indent="0">
              <a:buNone/>
            </a:pPr>
            <a:endParaRPr lang="en-GB" sz="2000"/>
          </a:p>
          <a:p>
            <a:pPr marL="0" indent="0">
              <a:buNone/>
            </a:pPr>
            <a:r>
              <a:rPr lang="en-GB" sz="2400" b="1"/>
              <a:t>You will need:</a:t>
            </a:r>
            <a:endParaRPr lang="en-GB" sz="2400" b="1">
              <a:cs typeface="Calibri"/>
            </a:endParaRPr>
          </a:p>
          <a:p>
            <a:endParaRPr lang="en-GB" sz="500" b="1">
              <a:cs typeface="Calibri" panose="020F0502020204030204"/>
            </a:endParaRPr>
          </a:p>
          <a:p>
            <a:pPr>
              <a:buFont typeface="Arial"/>
              <a:buChar char="•"/>
            </a:pPr>
            <a:r>
              <a:rPr lang="en-GB" sz="2000">
                <a:solidFill>
                  <a:srgbClr val="000000"/>
                </a:solidFill>
              </a:rPr>
              <a:t>Rock Identification Chart </a:t>
            </a:r>
            <a:r>
              <a:rPr lang="en-GB" sz="2000"/>
              <a:t> (next)</a:t>
            </a:r>
            <a:endParaRPr lang="en-GB" sz="2000">
              <a:cs typeface="Calibri" panose="020F0502020204030204"/>
            </a:endParaRPr>
          </a:p>
          <a:p>
            <a:pPr>
              <a:buFont typeface="Arial"/>
              <a:buChar char="•"/>
            </a:pPr>
            <a:r>
              <a:rPr lang="en-GB" sz="2000">
                <a:solidFill>
                  <a:srgbClr val="000000"/>
                </a:solidFill>
              </a:rPr>
              <a:t>Variety of rock samples including marble, granite, sandstone, slate, pumice, obsidian. </a:t>
            </a:r>
            <a:endParaRPr lang="en-GB" sz="2000">
              <a:cs typeface="Calibri" panose="020F0502020204030204"/>
            </a:endParaRPr>
          </a:p>
          <a:p>
            <a:endParaRPr lang="en-GB"/>
          </a:p>
          <a:p>
            <a:pPr marL="0" indent="0">
              <a:buNone/>
            </a:pPr>
            <a:endParaRPr lang="en-GB"/>
          </a:p>
          <a:p>
            <a:endParaRPr lang="en-GB"/>
          </a:p>
        </p:txBody>
      </p:sp>
      <p:sp>
        <p:nvSpPr>
          <p:cNvPr id="5" name="Rectangle 4">
            <a:extLst>
              <a:ext uri="{FF2B5EF4-FFF2-40B4-BE49-F238E27FC236}">
                <a16:creationId xmlns:a16="http://schemas.microsoft.com/office/drawing/2014/main" id="{B782F45C-02BA-4F0B-9ED5-70B57AB954B5}"/>
              </a:ext>
            </a:extLst>
          </p:cNvPr>
          <p:cNvSpPr/>
          <p:nvPr/>
        </p:nvSpPr>
        <p:spPr>
          <a:xfrm>
            <a:off x="-2117" y="-2117"/>
            <a:ext cx="12382499" cy="910166"/>
          </a:xfrm>
          <a:prstGeom prst="rect">
            <a:avLst/>
          </a:prstGeom>
          <a:solidFill>
            <a:srgbClr val="F39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4E0FD45-A2A4-42E4-9C8E-8628334D5FE2}"/>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solidFill>
                  <a:schemeClr val="bg1"/>
                </a:solidFill>
              </a:rPr>
              <a:t>Classification activity</a:t>
            </a:r>
            <a:r>
              <a:rPr lang="en-GB" sz="4000" b="1" i="1">
                <a:solidFill>
                  <a:schemeClr val="accent4">
                    <a:lumMod val="75000"/>
                  </a:schemeClr>
                </a:solidFill>
              </a:rPr>
              <a:t> </a:t>
            </a:r>
            <a:br>
              <a:rPr lang="en-GB" sz="3200" i="1"/>
            </a:br>
            <a:r>
              <a:rPr lang="en-GB" sz="3100" i="1"/>
              <a:t>   </a:t>
            </a:r>
            <a:r>
              <a:rPr lang="en-GB" sz="1400" i="1"/>
              <a:t>  </a:t>
            </a:r>
            <a:endParaRPr lang="en-GB" i="1"/>
          </a:p>
        </p:txBody>
      </p:sp>
      <p:pic>
        <p:nvPicPr>
          <p:cNvPr id="2" name="Picture 3" descr="Icon&#10;&#10;Description automatically generated">
            <a:extLst>
              <a:ext uri="{FF2B5EF4-FFF2-40B4-BE49-F238E27FC236}">
                <a16:creationId xmlns:a16="http://schemas.microsoft.com/office/drawing/2014/main" id="{6D5A1952-B3D8-430C-81A7-D321997D7EB8}"/>
              </a:ext>
            </a:extLst>
          </p:cNvPr>
          <p:cNvPicPr>
            <a:picLocks noChangeAspect="1"/>
          </p:cNvPicPr>
          <p:nvPr/>
        </p:nvPicPr>
        <p:blipFill>
          <a:blip r:embed="rId3"/>
          <a:stretch>
            <a:fillRect/>
          </a:stretch>
        </p:blipFill>
        <p:spPr>
          <a:xfrm>
            <a:off x="9784080" y="1009595"/>
            <a:ext cx="1635760" cy="1750170"/>
          </a:xfrm>
          <a:prstGeom prst="rect">
            <a:avLst/>
          </a:prstGeom>
        </p:spPr>
      </p:pic>
      <p:pic>
        <p:nvPicPr>
          <p:cNvPr id="4" name="Picture 5" descr="Diagram&#10;&#10;Description automatically generated">
            <a:extLst>
              <a:ext uri="{FF2B5EF4-FFF2-40B4-BE49-F238E27FC236}">
                <a16:creationId xmlns:a16="http://schemas.microsoft.com/office/drawing/2014/main" id="{A00F4AA2-FAAE-46BA-8D0E-EF935D09959E}"/>
              </a:ext>
            </a:extLst>
          </p:cNvPr>
          <p:cNvPicPr>
            <a:picLocks noChangeAspect="1"/>
          </p:cNvPicPr>
          <p:nvPr/>
        </p:nvPicPr>
        <p:blipFill>
          <a:blip r:embed="rId4"/>
          <a:stretch>
            <a:fillRect/>
          </a:stretch>
        </p:blipFill>
        <p:spPr>
          <a:xfrm>
            <a:off x="7894320" y="1082040"/>
            <a:ext cx="1635760" cy="1615440"/>
          </a:xfrm>
          <a:prstGeom prst="rect">
            <a:avLst/>
          </a:prstGeom>
        </p:spPr>
      </p:pic>
      <p:pic>
        <p:nvPicPr>
          <p:cNvPr id="6" name="Picture 7" descr="Icon&#10;&#10;Description automatically generated">
            <a:extLst>
              <a:ext uri="{FF2B5EF4-FFF2-40B4-BE49-F238E27FC236}">
                <a16:creationId xmlns:a16="http://schemas.microsoft.com/office/drawing/2014/main" id="{B5361DC5-0E59-45DA-AB2B-AD247EDEEF22}"/>
              </a:ext>
            </a:extLst>
          </p:cNvPr>
          <p:cNvPicPr>
            <a:picLocks noChangeAspect="1"/>
          </p:cNvPicPr>
          <p:nvPr/>
        </p:nvPicPr>
        <p:blipFill>
          <a:blip r:embed="rId5"/>
          <a:stretch>
            <a:fillRect/>
          </a:stretch>
        </p:blipFill>
        <p:spPr>
          <a:xfrm>
            <a:off x="7884160" y="4937539"/>
            <a:ext cx="1645920" cy="1656522"/>
          </a:xfrm>
          <a:prstGeom prst="rect">
            <a:avLst/>
          </a:prstGeom>
        </p:spPr>
      </p:pic>
      <p:pic>
        <p:nvPicPr>
          <p:cNvPr id="8" name="Picture 8" descr="Logo&#10;&#10;Description automatically generated">
            <a:extLst>
              <a:ext uri="{FF2B5EF4-FFF2-40B4-BE49-F238E27FC236}">
                <a16:creationId xmlns:a16="http://schemas.microsoft.com/office/drawing/2014/main" id="{635E0652-CE65-43D5-9513-B2334FD97EE7}"/>
              </a:ext>
            </a:extLst>
          </p:cNvPr>
          <p:cNvPicPr>
            <a:picLocks noChangeAspect="1"/>
          </p:cNvPicPr>
          <p:nvPr/>
        </p:nvPicPr>
        <p:blipFill>
          <a:blip r:embed="rId6"/>
          <a:stretch>
            <a:fillRect/>
          </a:stretch>
        </p:blipFill>
        <p:spPr>
          <a:xfrm>
            <a:off x="9784080" y="4729038"/>
            <a:ext cx="1635760" cy="1860163"/>
          </a:xfrm>
          <a:prstGeom prst="rect">
            <a:avLst/>
          </a:prstGeom>
        </p:spPr>
      </p:pic>
      <p:pic>
        <p:nvPicPr>
          <p:cNvPr id="9" name="Picture 9" descr="Logo&#10;&#10;Description automatically generated">
            <a:extLst>
              <a:ext uri="{FF2B5EF4-FFF2-40B4-BE49-F238E27FC236}">
                <a16:creationId xmlns:a16="http://schemas.microsoft.com/office/drawing/2014/main" id="{9CE89C83-8E11-4F83-A2A6-35598477C37F}"/>
              </a:ext>
            </a:extLst>
          </p:cNvPr>
          <p:cNvPicPr>
            <a:picLocks noChangeAspect="1"/>
          </p:cNvPicPr>
          <p:nvPr/>
        </p:nvPicPr>
        <p:blipFill>
          <a:blip r:embed="rId7"/>
          <a:stretch>
            <a:fillRect/>
          </a:stretch>
        </p:blipFill>
        <p:spPr>
          <a:xfrm>
            <a:off x="7894320" y="2922325"/>
            <a:ext cx="1635760" cy="1765190"/>
          </a:xfrm>
          <a:prstGeom prst="rect">
            <a:avLst/>
          </a:prstGeom>
        </p:spPr>
      </p:pic>
      <p:pic>
        <p:nvPicPr>
          <p:cNvPr id="10" name="Picture 11" descr="Logo&#10;&#10;Description automatically generated">
            <a:extLst>
              <a:ext uri="{FF2B5EF4-FFF2-40B4-BE49-F238E27FC236}">
                <a16:creationId xmlns:a16="http://schemas.microsoft.com/office/drawing/2014/main" id="{70DFF38B-49F4-473D-8CFF-CABB0C46BE92}"/>
              </a:ext>
            </a:extLst>
          </p:cNvPr>
          <p:cNvPicPr>
            <a:picLocks noChangeAspect="1"/>
          </p:cNvPicPr>
          <p:nvPr/>
        </p:nvPicPr>
        <p:blipFill>
          <a:blip r:embed="rId8"/>
          <a:stretch>
            <a:fillRect/>
          </a:stretch>
        </p:blipFill>
        <p:spPr>
          <a:xfrm>
            <a:off x="9784080" y="2971800"/>
            <a:ext cx="1706880" cy="1706880"/>
          </a:xfrm>
          <a:prstGeom prst="rect">
            <a:avLst/>
          </a:prstGeom>
        </p:spPr>
      </p:pic>
      <p:pic>
        <p:nvPicPr>
          <p:cNvPr id="12" name="Picture 12">
            <a:extLst>
              <a:ext uri="{FF2B5EF4-FFF2-40B4-BE49-F238E27FC236}">
                <a16:creationId xmlns:a16="http://schemas.microsoft.com/office/drawing/2014/main" id="{9D8EA7D9-B9F7-4CCD-BC2C-8CBC0AADD13F}"/>
              </a:ext>
            </a:extLst>
          </p:cNvPr>
          <p:cNvPicPr>
            <a:picLocks noChangeAspect="1"/>
          </p:cNvPicPr>
          <p:nvPr/>
        </p:nvPicPr>
        <p:blipFill>
          <a:blip r:embed="rId9"/>
          <a:stretch>
            <a:fillRect/>
          </a:stretch>
        </p:blipFill>
        <p:spPr>
          <a:xfrm>
            <a:off x="873760" y="1360764"/>
            <a:ext cx="6604000" cy="661752"/>
          </a:xfrm>
          <a:prstGeom prst="rect">
            <a:avLst/>
          </a:prstGeom>
        </p:spPr>
      </p:pic>
    </p:spTree>
    <p:extLst>
      <p:ext uri="{BB962C8B-B14F-4D97-AF65-F5344CB8AC3E}">
        <p14:creationId xmlns:p14="http://schemas.microsoft.com/office/powerpoint/2010/main" val="91412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7AE68A-D1D4-4722-B34E-8946F86BFC01}"/>
              </a:ext>
            </a:extLst>
          </p:cNvPr>
          <p:cNvSpPr>
            <a:spLocks noGrp="1"/>
          </p:cNvSpPr>
          <p:nvPr>
            <p:ph idx="1"/>
          </p:nvPr>
        </p:nvSpPr>
        <p:spPr>
          <a:xfrm>
            <a:off x="4201160" y="890905"/>
            <a:ext cx="3688080" cy="703898"/>
          </a:xfrm>
        </p:spPr>
        <p:txBody>
          <a:bodyPr vert="horz" lIns="91440" tIns="45720" rIns="91440" bIns="45720" rtlCol="0" anchor="t">
            <a:noAutofit/>
          </a:bodyPr>
          <a:lstStyle/>
          <a:p>
            <a:pPr marL="0" indent="0" algn="ctr">
              <a:buNone/>
            </a:pPr>
            <a:r>
              <a:rPr lang="en-US" sz="2400">
                <a:ea typeface="+mn-lt"/>
                <a:cs typeface="+mn-lt"/>
              </a:rPr>
              <a:t>Does the rock have more than one </a:t>
            </a:r>
            <a:r>
              <a:rPr lang="en-US" sz="2400" err="1">
                <a:ea typeface="+mn-lt"/>
                <a:cs typeface="+mn-lt"/>
              </a:rPr>
              <a:t>colour</a:t>
            </a:r>
            <a:r>
              <a:rPr lang="en-US" sz="2400">
                <a:ea typeface="+mn-lt"/>
                <a:cs typeface="+mn-lt"/>
              </a:rPr>
              <a:t>?</a:t>
            </a:r>
            <a:r>
              <a:rPr lang="en-GB" sz="2400">
                <a:ea typeface="+mn-lt"/>
                <a:cs typeface="+mn-lt"/>
              </a:rPr>
              <a:t> </a:t>
            </a:r>
            <a:endParaRPr lang="en-GB" sz="2400">
              <a:cs typeface="Calibri" panose="020F0502020204030204"/>
            </a:endParaRPr>
          </a:p>
          <a:p>
            <a:pPr marL="0" indent="0" algn="ctr">
              <a:buNone/>
            </a:pPr>
            <a:r>
              <a:rPr lang="en-GB" sz="2400">
                <a:ea typeface="+mn-lt"/>
                <a:cs typeface="+mn-lt"/>
              </a:rPr>
              <a:t>  </a:t>
            </a:r>
            <a:endParaRPr lang="en-GB" sz="2400">
              <a:cs typeface="Calibri" panose="020F0502020204030204"/>
            </a:endParaRPr>
          </a:p>
        </p:txBody>
      </p:sp>
      <p:sp>
        <p:nvSpPr>
          <p:cNvPr id="7" name="Content Placeholder 2">
            <a:extLst>
              <a:ext uri="{FF2B5EF4-FFF2-40B4-BE49-F238E27FC236}">
                <a16:creationId xmlns:a16="http://schemas.microsoft.com/office/drawing/2014/main" id="{1C83F798-CBC0-4991-9114-01AB39B48475}"/>
              </a:ext>
            </a:extLst>
          </p:cNvPr>
          <p:cNvSpPr txBox="1">
            <a:spLocks/>
          </p:cNvSpPr>
          <p:nvPr/>
        </p:nvSpPr>
        <p:spPr>
          <a:xfrm>
            <a:off x="1214120" y="2303145"/>
            <a:ext cx="3688080" cy="7038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a:ea typeface="+mn-lt"/>
                <a:cs typeface="+mn-lt"/>
              </a:rPr>
              <a:t>Does the rock look like it has veins in it?</a:t>
            </a:r>
            <a:r>
              <a:rPr lang="en-GB" sz="2400">
                <a:ea typeface="+mn-lt"/>
                <a:cs typeface="+mn-lt"/>
              </a:rPr>
              <a:t> </a:t>
            </a:r>
            <a:endParaRPr lang="en-US"/>
          </a:p>
          <a:p>
            <a:pPr marL="0" indent="0" algn="ctr">
              <a:buNone/>
            </a:pPr>
            <a:r>
              <a:rPr lang="en-GB" sz="2400">
                <a:ea typeface="+mn-lt"/>
                <a:cs typeface="+mn-lt"/>
              </a:rPr>
              <a:t>   </a:t>
            </a:r>
            <a:endParaRPr lang="en-GB" sz="2400">
              <a:cs typeface="Calibri" panose="020F0502020204030204"/>
            </a:endParaRPr>
          </a:p>
          <a:p>
            <a:pPr marL="0" indent="0" algn="ctr">
              <a:buFont typeface="Arial" panose="020B0604020202020204" pitchFamily="34" charset="0"/>
              <a:buNone/>
            </a:pPr>
            <a:r>
              <a:rPr lang="en-GB" sz="2400">
                <a:ea typeface="+mn-lt"/>
                <a:cs typeface="+mn-lt"/>
              </a:rPr>
              <a:t>  </a:t>
            </a:r>
            <a:endParaRPr lang="en-GB" sz="2400">
              <a:cs typeface="Calibri" panose="020F0502020204030204"/>
            </a:endParaRPr>
          </a:p>
        </p:txBody>
      </p:sp>
      <p:sp>
        <p:nvSpPr>
          <p:cNvPr id="9" name="Content Placeholder 2">
            <a:extLst>
              <a:ext uri="{FF2B5EF4-FFF2-40B4-BE49-F238E27FC236}">
                <a16:creationId xmlns:a16="http://schemas.microsoft.com/office/drawing/2014/main" id="{ACE8AA81-A75A-4EB9-AACB-82B5BD983966}"/>
              </a:ext>
            </a:extLst>
          </p:cNvPr>
          <p:cNvSpPr txBox="1">
            <a:spLocks/>
          </p:cNvSpPr>
          <p:nvPr/>
        </p:nvSpPr>
        <p:spPr>
          <a:xfrm>
            <a:off x="7137400" y="2211705"/>
            <a:ext cx="3017520" cy="7038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a:ea typeface="+mn-lt"/>
                <a:cs typeface="+mn-lt"/>
              </a:rPr>
              <a:t>Does the rock have visible layers?</a:t>
            </a:r>
            <a:r>
              <a:rPr lang="en-GB" sz="2400">
                <a:ea typeface="+mn-lt"/>
                <a:cs typeface="+mn-lt"/>
              </a:rPr>
              <a:t> </a:t>
            </a:r>
            <a:endParaRPr lang="en-US"/>
          </a:p>
          <a:p>
            <a:pPr marL="0" indent="0" algn="ctr">
              <a:buNone/>
            </a:pPr>
            <a:r>
              <a:rPr lang="en-GB" sz="2400">
                <a:ea typeface="+mn-lt"/>
                <a:cs typeface="+mn-lt"/>
              </a:rPr>
              <a:t>  </a:t>
            </a:r>
            <a:endParaRPr lang="en-GB"/>
          </a:p>
          <a:p>
            <a:pPr marL="0" indent="0" algn="ctr">
              <a:buFont typeface="Arial" panose="020B0604020202020204" pitchFamily="34" charset="0"/>
              <a:buNone/>
            </a:pPr>
            <a:r>
              <a:rPr lang="en-GB" sz="2400">
                <a:ea typeface="+mn-lt"/>
                <a:cs typeface="+mn-lt"/>
              </a:rPr>
              <a:t>  </a:t>
            </a:r>
            <a:endParaRPr lang="en-GB" sz="2400">
              <a:cs typeface="Calibri" panose="020F0502020204030204"/>
            </a:endParaRPr>
          </a:p>
        </p:txBody>
      </p:sp>
      <p:sp>
        <p:nvSpPr>
          <p:cNvPr id="11" name="Content Placeholder 2">
            <a:extLst>
              <a:ext uri="{FF2B5EF4-FFF2-40B4-BE49-F238E27FC236}">
                <a16:creationId xmlns:a16="http://schemas.microsoft.com/office/drawing/2014/main" id="{9E6DB81F-0F8A-4771-B4E1-472AC017AFB1}"/>
              </a:ext>
            </a:extLst>
          </p:cNvPr>
          <p:cNvSpPr txBox="1">
            <a:spLocks/>
          </p:cNvSpPr>
          <p:nvPr/>
        </p:nvSpPr>
        <p:spPr>
          <a:xfrm>
            <a:off x="2138680" y="4264025"/>
            <a:ext cx="2976880" cy="12220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a:ea typeface="+mn-lt"/>
                <a:cs typeface="+mn-lt"/>
              </a:rPr>
              <a:t>Does the rock look like it has crystals in it?</a:t>
            </a:r>
            <a:r>
              <a:rPr lang="en-GB" sz="2400">
                <a:ea typeface="+mn-lt"/>
                <a:cs typeface="+mn-lt"/>
              </a:rPr>
              <a:t> </a:t>
            </a:r>
            <a:endParaRPr lang="en-US"/>
          </a:p>
          <a:p>
            <a:pPr marL="0" indent="0" algn="ctr">
              <a:buNone/>
            </a:pPr>
            <a:r>
              <a:rPr lang="en-GB" sz="2400">
                <a:ea typeface="+mn-lt"/>
                <a:cs typeface="+mn-lt"/>
              </a:rPr>
              <a:t>  </a:t>
            </a:r>
            <a:endParaRPr lang="en-GB"/>
          </a:p>
          <a:p>
            <a:pPr marL="0" indent="0" algn="ctr">
              <a:buFont typeface="Arial" panose="020B0604020202020204" pitchFamily="34" charset="0"/>
              <a:buNone/>
            </a:pPr>
            <a:r>
              <a:rPr lang="en-GB" sz="2400">
                <a:ea typeface="+mn-lt"/>
                <a:cs typeface="+mn-lt"/>
              </a:rPr>
              <a:t>  </a:t>
            </a:r>
            <a:endParaRPr lang="en-GB" sz="2400">
              <a:cs typeface="Calibri" panose="020F0502020204030204"/>
            </a:endParaRPr>
          </a:p>
        </p:txBody>
      </p:sp>
      <p:sp>
        <p:nvSpPr>
          <p:cNvPr id="13" name="Content Placeholder 2">
            <a:extLst>
              <a:ext uri="{FF2B5EF4-FFF2-40B4-BE49-F238E27FC236}">
                <a16:creationId xmlns:a16="http://schemas.microsoft.com/office/drawing/2014/main" id="{7DF6F1CB-1EBD-4E58-B3C6-9F37BDDB7258}"/>
              </a:ext>
            </a:extLst>
          </p:cNvPr>
          <p:cNvSpPr txBox="1">
            <a:spLocks/>
          </p:cNvSpPr>
          <p:nvPr/>
        </p:nvSpPr>
        <p:spPr>
          <a:xfrm>
            <a:off x="4963160" y="4253865"/>
            <a:ext cx="3291840" cy="7038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a:ea typeface="+mn-lt"/>
                <a:cs typeface="+mn-lt"/>
              </a:rPr>
              <a:t>Does the rock have visible grains?</a:t>
            </a:r>
            <a:r>
              <a:rPr lang="en-GB" sz="2400">
                <a:ea typeface="+mn-lt"/>
                <a:cs typeface="+mn-lt"/>
              </a:rPr>
              <a:t> </a:t>
            </a:r>
            <a:endParaRPr lang="en-US"/>
          </a:p>
          <a:p>
            <a:pPr marL="0" indent="0" algn="ctr">
              <a:buNone/>
            </a:pPr>
            <a:r>
              <a:rPr lang="en-GB" sz="2400">
                <a:ea typeface="+mn-lt"/>
                <a:cs typeface="+mn-lt"/>
              </a:rPr>
              <a:t>  </a:t>
            </a:r>
            <a:endParaRPr lang="en-GB"/>
          </a:p>
          <a:p>
            <a:pPr marL="0" indent="0" algn="ctr">
              <a:buFont typeface="Arial" panose="020B0604020202020204" pitchFamily="34" charset="0"/>
              <a:buNone/>
            </a:pPr>
            <a:r>
              <a:rPr lang="en-GB" sz="2400">
                <a:ea typeface="+mn-lt"/>
                <a:cs typeface="+mn-lt"/>
              </a:rPr>
              <a:t>  </a:t>
            </a:r>
            <a:endParaRPr lang="en-GB" sz="2400">
              <a:cs typeface="Calibri" panose="020F0502020204030204"/>
            </a:endParaRPr>
          </a:p>
        </p:txBody>
      </p:sp>
      <p:sp>
        <p:nvSpPr>
          <p:cNvPr id="15" name="Content Placeholder 2">
            <a:extLst>
              <a:ext uri="{FF2B5EF4-FFF2-40B4-BE49-F238E27FC236}">
                <a16:creationId xmlns:a16="http://schemas.microsoft.com/office/drawing/2014/main" id="{2C118755-AF38-4C5F-A8D6-D3DA9761271F}"/>
              </a:ext>
            </a:extLst>
          </p:cNvPr>
          <p:cNvSpPr txBox="1">
            <a:spLocks/>
          </p:cNvSpPr>
          <p:nvPr/>
        </p:nvSpPr>
        <p:spPr>
          <a:xfrm>
            <a:off x="8427720" y="4264025"/>
            <a:ext cx="3017520" cy="9375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a:ea typeface="+mn-lt"/>
                <a:cs typeface="+mn-lt"/>
              </a:rPr>
              <a:t>Does the rock look like it is full of holes?</a:t>
            </a:r>
            <a:r>
              <a:rPr lang="en-GB" sz="2400">
                <a:ea typeface="+mn-lt"/>
                <a:cs typeface="+mn-lt"/>
              </a:rPr>
              <a:t> </a:t>
            </a:r>
            <a:endParaRPr lang="en-US"/>
          </a:p>
          <a:p>
            <a:pPr marL="0" indent="0" algn="ctr">
              <a:buNone/>
            </a:pPr>
            <a:r>
              <a:rPr lang="en-GB" sz="2400">
                <a:ea typeface="+mn-lt"/>
                <a:cs typeface="+mn-lt"/>
              </a:rPr>
              <a:t>   </a:t>
            </a:r>
            <a:endParaRPr lang="en-GB" sz="2400">
              <a:cs typeface="Calibri" panose="020F0502020204030204"/>
            </a:endParaRPr>
          </a:p>
          <a:p>
            <a:pPr marL="0" indent="0" algn="ctr">
              <a:buFont typeface="Arial" panose="020B0604020202020204" pitchFamily="34" charset="0"/>
              <a:buNone/>
            </a:pPr>
            <a:r>
              <a:rPr lang="en-GB" sz="2400">
                <a:ea typeface="+mn-lt"/>
                <a:cs typeface="+mn-lt"/>
              </a:rPr>
              <a:t>  </a:t>
            </a:r>
            <a:endParaRPr lang="en-GB" sz="2400">
              <a:cs typeface="Calibri" panose="020F0502020204030204"/>
            </a:endParaRPr>
          </a:p>
        </p:txBody>
      </p:sp>
      <p:pic>
        <p:nvPicPr>
          <p:cNvPr id="16" name="Picture 16" descr="A picture containing smoke, watching, dark&#10;&#10;Description automatically generated">
            <a:extLst>
              <a:ext uri="{FF2B5EF4-FFF2-40B4-BE49-F238E27FC236}">
                <a16:creationId xmlns:a16="http://schemas.microsoft.com/office/drawing/2014/main" id="{B3104379-5258-4F62-B4E4-4AF208F6CFB4}"/>
              </a:ext>
            </a:extLst>
          </p:cNvPr>
          <p:cNvPicPr>
            <a:picLocks noChangeAspect="1"/>
          </p:cNvPicPr>
          <p:nvPr/>
        </p:nvPicPr>
        <p:blipFill>
          <a:blip r:embed="rId2"/>
          <a:stretch>
            <a:fillRect/>
          </a:stretch>
        </p:blipFill>
        <p:spPr>
          <a:xfrm rot="960000">
            <a:off x="3129280" y="1318600"/>
            <a:ext cx="1544320" cy="1010241"/>
          </a:xfrm>
          <a:prstGeom prst="rect">
            <a:avLst/>
          </a:prstGeom>
        </p:spPr>
      </p:pic>
      <p:pic>
        <p:nvPicPr>
          <p:cNvPr id="17" name="Picture 17">
            <a:extLst>
              <a:ext uri="{FF2B5EF4-FFF2-40B4-BE49-F238E27FC236}">
                <a16:creationId xmlns:a16="http://schemas.microsoft.com/office/drawing/2014/main" id="{5F6AD376-171F-4CF0-91EF-3C815EDC0334}"/>
              </a:ext>
            </a:extLst>
          </p:cNvPr>
          <p:cNvPicPr>
            <a:picLocks noChangeAspect="1"/>
          </p:cNvPicPr>
          <p:nvPr/>
        </p:nvPicPr>
        <p:blipFill>
          <a:blip r:embed="rId3"/>
          <a:stretch>
            <a:fillRect/>
          </a:stretch>
        </p:blipFill>
        <p:spPr>
          <a:xfrm>
            <a:off x="7315200" y="1425085"/>
            <a:ext cx="1422400" cy="705829"/>
          </a:xfrm>
          <a:prstGeom prst="rect">
            <a:avLst/>
          </a:prstGeom>
        </p:spPr>
      </p:pic>
      <p:pic>
        <p:nvPicPr>
          <p:cNvPr id="18" name="Picture 18">
            <a:extLst>
              <a:ext uri="{FF2B5EF4-FFF2-40B4-BE49-F238E27FC236}">
                <a16:creationId xmlns:a16="http://schemas.microsoft.com/office/drawing/2014/main" id="{E07AA226-4C7C-4828-A7C9-F4145B6543D5}"/>
              </a:ext>
            </a:extLst>
          </p:cNvPr>
          <p:cNvPicPr>
            <a:picLocks noChangeAspect="1"/>
          </p:cNvPicPr>
          <p:nvPr/>
        </p:nvPicPr>
        <p:blipFill>
          <a:blip r:embed="rId4"/>
          <a:stretch>
            <a:fillRect/>
          </a:stretch>
        </p:blipFill>
        <p:spPr>
          <a:xfrm>
            <a:off x="9662160" y="3007465"/>
            <a:ext cx="822960" cy="1025951"/>
          </a:xfrm>
          <a:prstGeom prst="rect">
            <a:avLst/>
          </a:prstGeom>
        </p:spPr>
      </p:pic>
      <p:pic>
        <p:nvPicPr>
          <p:cNvPr id="19" name="Picture 19" descr="A picture containing smoke, dark, night sky&#10;&#10;Description automatically generated">
            <a:extLst>
              <a:ext uri="{FF2B5EF4-FFF2-40B4-BE49-F238E27FC236}">
                <a16:creationId xmlns:a16="http://schemas.microsoft.com/office/drawing/2014/main" id="{44532B65-F742-4DDE-B71A-40B1FF8AF915}"/>
              </a:ext>
            </a:extLst>
          </p:cNvPr>
          <p:cNvPicPr>
            <a:picLocks noChangeAspect="1"/>
          </p:cNvPicPr>
          <p:nvPr/>
        </p:nvPicPr>
        <p:blipFill>
          <a:blip r:embed="rId5"/>
          <a:stretch>
            <a:fillRect/>
          </a:stretch>
        </p:blipFill>
        <p:spPr>
          <a:xfrm>
            <a:off x="7132320" y="3087048"/>
            <a:ext cx="772160" cy="1019184"/>
          </a:xfrm>
          <a:prstGeom prst="rect">
            <a:avLst/>
          </a:prstGeom>
        </p:spPr>
      </p:pic>
      <p:pic>
        <p:nvPicPr>
          <p:cNvPr id="20" name="Picture 20" descr="A picture containing dark, night sky&#10;&#10;Description automatically generated">
            <a:extLst>
              <a:ext uri="{FF2B5EF4-FFF2-40B4-BE49-F238E27FC236}">
                <a16:creationId xmlns:a16="http://schemas.microsoft.com/office/drawing/2014/main" id="{A7BA8E53-63AC-492A-9BFE-6FB14A91BFD2}"/>
              </a:ext>
            </a:extLst>
          </p:cNvPr>
          <p:cNvPicPr>
            <a:picLocks noChangeAspect="1"/>
          </p:cNvPicPr>
          <p:nvPr/>
        </p:nvPicPr>
        <p:blipFill>
          <a:blip r:embed="rId6"/>
          <a:stretch>
            <a:fillRect/>
          </a:stretch>
        </p:blipFill>
        <p:spPr>
          <a:xfrm rot="1800000">
            <a:off x="3142779" y="3241018"/>
            <a:ext cx="995680" cy="815945"/>
          </a:xfrm>
          <a:prstGeom prst="rect">
            <a:avLst/>
          </a:prstGeom>
        </p:spPr>
      </p:pic>
      <p:pic>
        <p:nvPicPr>
          <p:cNvPr id="21" name="Picture 21" descr="A picture containing background pattern&#10;&#10;Description automatically generated">
            <a:extLst>
              <a:ext uri="{FF2B5EF4-FFF2-40B4-BE49-F238E27FC236}">
                <a16:creationId xmlns:a16="http://schemas.microsoft.com/office/drawing/2014/main" id="{D3EDD8B3-9DF0-4E6D-B0FE-4CA1F8EC4796}"/>
              </a:ext>
            </a:extLst>
          </p:cNvPr>
          <p:cNvPicPr>
            <a:picLocks noChangeAspect="1"/>
          </p:cNvPicPr>
          <p:nvPr/>
        </p:nvPicPr>
        <p:blipFill>
          <a:blip r:embed="rId7"/>
          <a:stretch>
            <a:fillRect/>
          </a:stretch>
        </p:blipFill>
        <p:spPr>
          <a:xfrm>
            <a:off x="955040" y="3143879"/>
            <a:ext cx="1219200" cy="1169682"/>
          </a:xfrm>
          <a:prstGeom prst="rect">
            <a:avLst/>
          </a:prstGeom>
        </p:spPr>
      </p:pic>
      <p:pic>
        <p:nvPicPr>
          <p:cNvPr id="22" name="Picture 19" descr="A picture containing smoke, dark, night sky&#10;&#10;Description automatically generated">
            <a:extLst>
              <a:ext uri="{FF2B5EF4-FFF2-40B4-BE49-F238E27FC236}">
                <a16:creationId xmlns:a16="http://schemas.microsoft.com/office/drawing/2014/main" id="{38B2A2DD-D8AE-4364-B411-D56DCA3C0C08}"/>
              </a:ext>
            </a:extLst>
          </p:cNvPr>
          <p:cNvPicPr>
            <a:picLocks noChangeAspect="1"/>
          </p:cNvPicPr>
          <p:nvPr/>
        </p:nvPicPr>
        <p:blipFill>
          <a:blip r:embed="rId5"/>
          <a:stretch>
            <a:fillRect/>
          </a:stretch>
        </p:blipFill>
        <p:spPr>
          <a:xfrm>
            <a:off x="3180079" y="5027608"/>
            <a:ext cx="650240" cy="917584"/>
          </a:xfrm>
          <a:prstGeom prst="rect">
            <a:avLst/>
          </a:prstGeom>
        </p:spPr>
      </p:pic>
      <p:pic>
        <p:nvPicPr>
          <p:cNvPr id="24" name="Picture 24" descr="A picture containing dark, night sky&#10;&#10;Description automatically generated">
            <a:extLst>
              <a:ext uri="{FF2B5EF4-FFF2-40B4-BE49-F238E27FC236}">
                <a16:creationId xmlns:a16="http://schemas.microsoft.com/office/drawing/2014/main" id="{F4A5C48D-0C5B-4F4A-85A8-22710CF9F32F}"/>
              </a:ext>
            </a:extLst>
          </p:cNvPr>
          <p:cNvPicPr>
            <a:picLocks noChangeAspect="1"/>
          </p:cNvPicPr>
          <p:nvPr/>
        </p:nvPicPr>
        <p:blipFill>
          <a:blip r:embed="rId8"/>
          <a:stretch>
            <a:fillRect/>
          </a:stretch>
        </p:blipFill>
        <p:spPr>
          <a:xfrm>
            <a:off x="6911340" y="5135563"/>
            <a:ext cx="635000" cy="620395"/>
          </a:xfrm>
          <a:prstGeom prst="rect">
            <a:avLst/>
          </a:prstGeom>
        </p:spPr>
      </p:pic>
      <p:pic>
        <p:nvPicPr>
          <p:cNvPr id="25" name="Picture 25" descr="A picture containing dark, night sky&#10;&#10;Description automatically generated">
            <a:extLst>
              <a:ext uri="{FF2B5EF4-FFF2-40B4-BE49-F238E27FC236}">
                <a16:creationId xmlns:a16="http://schemas.microsoft.com/office/drawing/2014/main" id="{2792788B-EBAD-42FE-8C76-F6D9BB106611}"/>
              </a:ext>
            </a:extLst>
          </p:cNvPr>
          <p:cNvPicPr>
            <a:picLocks noChangeAspect="1"/>
          </p:cNvPicPr>
          <p:nvPr/>
        </p:nvPicPr>
        <p:blipFill>
          <a:blip r:embed="rId9"/>
          <a:stretch>
            <a:fillRect/>
          </a:stretch>
        </p:blipFill>
        <p:spPr>
          <a:xfrm>
            <a:off x="5799773" y="5128260"/>
            <a:ext cx="389255" cy="635000"/>
          </a:xfrm>
          <a:prstGeom prst="rect">
            <a:avLst/>
          </a:prstGeom>
        </p:spPr>
      </p:pic>
      <p:pic>
        <p:nvPicPr>
          <p:cNvPr id="27" name="Picture 19" descr="A picture containing smoke, dark, night sky&#10;&#10;Description automatically generated">
            <a:extLst>
              <a:ext uri="{FF2B5EF4-FFF2-40B4-BE49-F238E27FC236}">
                <a16:creationId xmlns:a16="http://schemas.microsoft.com/office/drawing/2014/main" id="{75A2F314-97A2-42E3-AB16-C01C0CD5DBCD}"/>
              </a:ext>
            </a:extLst>
          </p:cNvPr>
          <p:cNvPicPr>
            <a:picLocks noChangeAspect="1"/>
          </p:cNvPicPr>
          <p:nvPr/>
        </p:nvPicPr>
        <p:blipFill>
          <a:blip r:embed="rId5"/>
          <a:stretch>
            <a:fillRect/>
          </a:stretch>
        </p:blipFill>
        <p:spPr>
          <a:xfrm rot="20520000">
            <a:off x="9052559" y="5088568"/>
            <a:ext cx="518160" cy="704224"/>
          </a:xfrm>
          <a:prstGeom prst="rect">
            <a:avLst/>
          </a:prstGeom>
        </p:spPr>
      </p:pic>
      <p:pic>
        <p:nvPicPr>
          <p:cNvPr id="28" name="Picture 25" descr="A picture containing dark, night sky&#10;&#10;Description automatically generated">
            <a:extLst>
              <a:ext uri="{FF2B5EF4-FFF2-40B4-BE49-F238E27FC236}">
                <a16:creationId xmlns:a16="http://schemas.microsoft.com/office/drawing/2014/main" id="{4443B24D-91E1-4678-AAFD-33F28C86DD9C}"/>
              </a:ext>
            </a:extLst>
          </p:cNvPr>
          <p:cNvPicPr>
            <a:picLocks noChangeAspect="1"/>
          </p:cNvPicPr>
          <p:nvPr/>
        </p:nvPicPr>
        <p:blipFill>
          <a:blip r:embed="rId9"/>
          <a:stretch>
            <a:fillRect/>
          </a:stretch>
        </p:blipFill>
        <p:spPr>
          <a:xfrm rot="19560000">
            <a:off x="10473373" y="5179060"/>
            <a:ext cx="389255" cy="635000"/>
          </a:xfrm>
          <a:prstGeom prst="rect">
            <a:avLst/>
          </a:prstGeom>
        </p:spPr>
      </p:pic>
      <p:sp>
        <p:nvSpPr>
          <p:cNvPr id="30" name="Content Placeholder 2">
            <a:extLst>
              <a:ext uri="{FF2B5EF4-FFF2-40B4-BE49-F238E27FC236}">
                <a16:creationId xmlns:a16="http://schemas.microsoft.com/office/drawing/2014/main" id="{ED14275F-F589-43A1-8897-D7BC14DB0229}"/>
              </a:ext>
            </a:extLst>
          </p:cNvPr>
          <p:cNvSpPr txBox="1">
            <a:spLocks/>
          </p:cNvSpPr>
          <p:nvPr/>
        </p:nvSpPr>
        <p:spPr>
          <a:xfrm>
            <a:off x="3154680" y="1124585"/>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Yes</a:t>
            </a:r>
          </a:p>
        </p:txBody>
      </p:sp>
      <p:sp>
        <p:nvSpPr>
          <p:cNvPr id="31" name="Content Placeholder 2">
            <a:extLst>
              <a:ext uri="{FF2B5EF4-FFF2-40B4-BE49-F238E27FC236}">
                <a16:creationId xmlns:a16="http://schemas.microsoft.com/office/drawing/2014/main" id="{F0DE97DE-B494-4491-A03B-4F4B1FA77D83}"/>
              </a:ext>
            </a:extLst>
          </p:cNvPr>
          <p:cNvSpPr txBox="1">
            <a:spLocks/>
          </p:cNvSpPr>
          <p:nvPr/>
        </p:nvSpPr>
        <p:spPr>
          <a:xfrm>
            <a:off x="7828280" y="1134744"/>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No</a:t>
            </a:r>
          </a:p>
        </p:txBody>
      </p:sp>
      <p:sp>
        <p:nvSpPr>
          <p:cNvPr id="32" name="Content Placeholder 2">
            <a:extLst>
              <a:ext uri="{FF2B5EF4-FFF2-40B4-BE49-F238E27FC236}">
                <a16:creationId xmlns:a16="http://schemas.microsoft.com/office/drawing/2014/main" id="{2EB4C2A1-188C-4B39-9F50-5DBBF27417C3}"/>
              </a:ext>
            </a:extLst>
          </p:cNvPr>
          <p:cNvSpPr txBox="1">
            <a:spLocks/>
          </p:cNvSpPr>
          <p:nvPr/>
        </p:nvSpPr>
        <p:spPr>
          <a:xfrm>
            <a:off x="10205719" y="3004183"/>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No</a:t>
            </a:r>
          </a:p>
        </p:txBody>
      </p:sp>
      <p:sp>
        <p:nvSpPr>
          <p:cNvPr id="33" name="Content Placeholder 2">
            <a:extLst>
              <a:ext uri="{FF2B5EF4-FFF2-40B4-BE49-F238E27FC236}">
                <a16:creationId xmlns:a16="http://schemas.microsoft.com/office/drawing/2014/main" id="{B3B96CA8-99FB-4C2D-A821-0EF205FBE306}"/>
              </a:ext>
            </a:extLst>
          </p:cNvPr>
          <p:cNvSpPr txBox="1">
            <a:spLocks/>
          </p:cNvSpPr>
          <p:nvPr/>
        </p:nvSpPr>
        <p:spPr>
          <a:xfrm>
            <a:off x="10764519" y="5026023"/>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No</a:t>
            </a:r>
          </a:p>
        </p:txBody>
      </p:sp>
      <p:sp>
        <p:nvSpPr>
          <p:cNvPr id="34" name="Content Placeholder 2">
            <a:extLst>
              <a:ext uri="{FF2B5EF4-FFF2-40B4-BE49-F238E27FC236}">
                <a16:creationId xmlns:a16="http://schemas.microsoft.com/office/drawing/2014/main" id="{2DB8C954-6C6E-4938-89EF-B5B0192D32F4}"/>
              </a:ext>
            </a:extLst>
          </p:cNvPr>
          <p:cNvSpPr txBox="1">
            <a:spLocks/>
          </p:cNvSpPr>
          <p:nvPr/>
        </p:nvSpPr>
        <p:spPr>
          <a:xfrm>
            <a:off x="7360919" y="5026023"/>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No</a:t>
            </a:r>
          </a:p>
        </p:txBody>
      </p:sp>
      <p:sp>
        <p:nvSpPr>
          <p:cNvPr id="35" name="Content Placeholder 2">
            <a:extLst>
              <a:ext uri="{FF2B5EF4-FFF2-40B4-BE49-F238E27FC236}">
                <a16:creationId xmlns:a16="http://schemas.microsoft.com/office/drawing/2014/main" id="{F74DB1C8-C245-47C6-A4EC-8202D5010297}"/>
              </a:ext>
            </a:extLst>
          </p:cNvPr>
          <p:cNvSpPr txBox="1">
            <a:spLocks/>
          </p:cNvSpPr>
          <p:nvPr/>
        </p:nvSpPr>
        <p:spPr>
          <a:xfrm>
            <a:off x="3682999" y="3217543"/>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No</a:t>
            </a:r>
          </a:p>
        </p:txBody>
      </p:sp>
      <p:sp>
        <p:nvSpPr>
          <p:cNvPr id="36" name="Content Placeholder 2">
            <a:extLst>
              <a:ext uri="{FF2B5EF4-FFF2-40B4-BE49-F238E27FC236}">
                <a16:creationId xmlns:a16="http://schemas.microsoft.com/office/drawing/2014/main" id="{239D9C06-D0B5-466A-BC90-5F4A5D595A47}"/>
              </a:ext>
            </a:extLst>
          </p:cNvPr>
          <p:cNvSpPr txBox="1">
            <a:spLocks/>
          </p:cNvSpPr>
          <p:nvPr/>
        </p:nvSpPr>
        <p:spPr>
          <a:xfrm>
            <a:off x="1061720" y="3146424"/>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Yes</a:t>
            </a:r>
          </a:p>
        </p:txBody>
      </p:sp>
      <p:sp>
        <p:nvSpPr>
          <p:cNvPr id="37" name="Content Placeholder 2">
            <a:extLst>
              <a:ext uri="{FF2B5EF4-FFF2-40B4-BE49-F238E27FC236}">
                <a16:creationId xmlns:a16="http://schemas.microsoft.com/office/drawing/2014/main" id="{D439433E-0459-4376-9834-2A409830DBAF}"/>
              </a:ext>
            </a:extLst>
          </p:cNvPr>
          <p:cNvSpPr txBox="1">
            <a:spLocks/>
          </p:cNvSpPr>
          <p:nvPr/>
        </p:nvSpPr>
        <p:spPr>
          <a:xfrm>
            <a:off x="6751320" y="3085464"/>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Yes</a:t>
            </a:r>
          </a:p>
        </p:txBody>
      </p:sp>
      <p:sp>
        <p:nvSpPr>
          <p:cNvPr id="38" name="Content Placeholder 2">
            <a:extLst>
              <a:ext uri="{FF2B5EF4-FFF2-40B4-BE49-F238E27FC236}">
                <a16:creationId xmlns:a16="http://schemas.microsoft.com/office/drawing/2014/main" id="{97034B4D-B85E-4150-BA82-7971CD9E6391}"/>
              </a:ext>
            </a:extLst>
          </p:cNvPr>
          <p:cNvSpPr txBox="1">
            <a:spLocks/>
          </p:cNvSpPr>
          <p:nvPr/>
        </p:nvSpPr>
        <p:spPr>
          <a:xfrm>
            <a:off x="2707640" y="5137784"/>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Yes</a:t>
            </a:r>
          </a:p>
        </p:txBody>
      </p:sp>
      <p:sp>
        <p:nvSpPr>
          <p:cNvPr id="39" name="Content Placeholder 2">
            <a:extLst>
              <a:ext uri="{FF2B5EF4-FFF2-40B4-BE49-F238E27FC236}">
                <a16:creationId xmlns:a16="http://schemas.microsoft.com/office/drawing/2014/main" id="{57654A25-EBA8-4862-A119-D1846BC54DB9}"/>
              </a:ext>
            </a:extLst>
          </p:cNvPr>
          <p:cNvSpPr txBox="1">
            <a:spLocks/>
          </p:cNvSpPr>
          <p:nvPr/>
        </p:nvSpPr>
        <p:spPr>
          <a:xfrm>
            <a:off x="5237480" y="5127624"/>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Yes</a:t>
            </a:r>
          </a:p>
        </p:txBody>
      </p:sp>
      <p:sp>
        <p:nvSpPr>
          <p:cNvPr id="40" name="Content Placeholder 2">
            <a:extLst>
              <a:ext uri="{FF2B5EF4-FFF2-40B4-BE49-F238E27FC236}">
                <a16:creationId xmlns:a16="http://schemas.microsoft.com/office/drawing/2014/main" id="{A1E739FD-16E7-4DF9-84AC-751E1A36FB40}"/>
              </a:ext>
            </a:extLst>
          </p:cNvPr>
          <p:cNvSpPr txBox="1">
            <a:spLocks/>
          </p:cNvSpPr>
          <p:nvPr/>
        </p:nvSpPr>
        <p:spPr>
          <a:xfrm>
            <a:off x="8478520" y="5086984"/>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latin typeface="Ink Free"/>
              </a:rPr>
              <a:t>Yes</a:t>
            </a:r>
          </a:p>
        </p:txBody>
      </p:sp>
      <p:sp>
        <p:nvSpPr>
          <p:cNvPr id="41" name="Content Placeholder 2">
            <a:extLst>
              <a:ext uri="{FF2B5EF4-FFF2-40B4-BE49-F238E27FC236}">
                <a16:creationId xmlns:a16="http://schemas.microsoft.com/office/drawing/2014/main" id="{6E652C88-4ECD-4D2D-BC81-9DB882CD852A}"/>
              </a:ext>
            </a:extLst>
          </p:cNvPr>
          <p:cNvSpPr txBox="1">
            <a:spLocks/>
          </p:cNvSpPr>
          <p:nvPr/>
        </p:nvSpPr>
        <p:spPr>
          <a:xfrm>
            <a:off x="391160" y="4365623"/>
            <a:ext cx="1422400" cy="592138"/>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b="1">
                <a:latin typeface="Ink Free"/>
              </a:rPr>
              <a:t>Marble</a:t>
            </a:r>
          </a:p>
        </p:txBody>
      </p:sp>
      <p:sp>
        <p:nvSpPr>
          <p:cNvPr id="42" name="Content Placeholder 2">
            <a:extLst>
              <a:ext uri="{FF2B5EF4-FFF2-40B4-BE49-F238E27FC236}">
                <a16:creationId xmlns:a16="http://schemas.microsoft.com/office/drawing/2014/main" id="{B2DFA8F9-A3AE-4886-B3CA-49F3FA7F7349}"/>
              </a:ext>
            </a:extLst>
          </p:cNvPr>
          <p:cNvSpPr txBox="1">
            <a:spLocks/>
          </p:cNvSpPr>
          <p:nvPr/>
        </p:nvSpPr>
        <p:spPr>
          <a:xfrm>
            <a:off x="8580120" y="5869303"/>
            <a:ext cx="15748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b="1">
                <a:latin typeface="Ink Free"/>
              </a:rPr>
              <a:t>Pumice</a:t>
            </a:r>
          </a:p>
        </p:txBody>
      </p:sp>
      <p:sp>
        <p:nvSpPr>
          <p:cNvPr id="43" name="Content Placeholder 2">
            <a:extLst>
              <a:ext uri="{FF2B5EF4-FFF2-40B4-BE49-F238E27FC236}">
                <a16:creationId xmlns:a16="http://schemas.microsoft.com/office/drawing/2014/main" id="{14AC1E93-E7F6-47A6-9AC7-3B6016E9359D}"/>
              </a:ext>
            </a:extLst>
          </p:cNvPr>
          <p:cNvSpPr txBox="1">
            <a:spLocks/>
          </p:cNvSpPr>
          <p:nvPr/>
        </p:nvSpPr>
        <p:spPr>
          <a:xfrm>
            <a:off x="2209800" y="5950583"/>
            <a:ext cx="1574800" cy="602298"/>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b="1">
                <a:latin typeface="Ink Free"/>
              </a:rPr>
              <a:t>Granite</a:t>
            </a:r>
          </a:p>
        </p:txBody>
      </p:sp>
      <p:sp>
        <p:nvSpPr>
          <p:cNvPr id="44" name="Content Placeholder 2">
            <a:extLst>
              <a:ext uri="{FF2B5EF4-FFF2-40B4-BE49-F238E27FC236}">
                <a16:creationId xmlns:a16="http://schemas.microsoft.com/office/drawing/2014/main" id="{A31AB71C-1CC4-49EA-9A85-B45704F461CB}"/>
              </a:ext>
            </a:extLst>
          </p:cNvPr>
          <p:cNvSpPr txBox="1">
            <a:spLocks/>
          </p:cNvSpPr>
          <p:nvPr/>
        </p:nvSpPr>
        <p:spPr>
          <a:xfrm>
            <a:off x="4505960" y="5950583"/>
            <a:ext cx="1981200" cy="602298"/>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b="1">
                <a:latin typeface="Ink Free"/>
              </a:rPr>
              <a:t>Sandstone</a:t>
            </a:r>
          </a:p>
        </p:txBody>
      </p:sp>
      <p:sp>
        <p:nvSpPr>
          <p:cNvPr id="45" name="Content Placeholder 2">
            <a:extLst>
              <a:ext uri="{FF2B5EF4-FFF2-40B4-BE49-F238E27FC236}">
                <a16:creationId xmlns:a16="http://schemas.microsoft.com/office/drawing/2014/main" id="{F8ED0E1C-098C-4E2C-AF85-E9709BC7D294}"/>
              </a:ext>
            </a:extLst>
          </p:cNvPr>
          <p:cNvSpPr txBox="1">
            <a:spLocks/>
          </p:cNvSpPr>
          <p:nvPr/>
        </p:nvSpPr>
        <p:spPr>
          <a:xfrm>
            <a:off x="6934200" y="5950583"/>
            <a:ext cx="1117600" cy="6022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b="1">
                <a:latin typeface="Ink Free"/>
              </a:rPr>
              <a:t>Slate</a:t>
            </a:r>
          </a:p>
        </p:txBody>
      </p:sp>
      <p:sp>
        <p:nvSpPr>
          <p:cNvPr id="46" name="Content Placeholder 2">
            <a:extLst>
              <a:ext uri="{FF2B5EF4-FFF2-40B4-BE49-F238E27FC236}">
                <a16:creationId xmlns:a16="http://schemas.microsoft.com/office/drawing/2014/main" id="{E6DF47EB-8D2E-45A7-B363-71BBF58E3CEA}"/>
              </a:ext>
            </a:extLst>
          </p:cNvPr>
          <p:cNvSpPr txBox="1">
            <a:spLocks/>
          </p:cNvSpPr>
          <p:nvPr/>
        </p:nvSpPr>
        <p:spPr>
          <a:xfrm>
            <a:off x="10063480" y="5859143"/>
            <a:ext cx="1676400" cy="5819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b="1">
                <a:latin typeface="Ink Free"/>
              </a:rPr>
              <a:t>Obsidian</a:t>
            </a:r>
          </a:p>
        </p:txBody>
      </p:sp>
      <p:pic>
        <p:nvPicPr>
          <p:cNvPr id="2" name="Picture 3">
            <a:extLst>
              <a:ext uri="{FF2B5EF4-FFF2-40B4-BE49-F238E27FC236}">
                <a16:creationId xmlns:a16="http://schemas.microsoft.com/office/drawing/2014/main" id="{08B8371F-06B2-4B03-811A-69162F05F396}"/>
              </a:ext>
            </a:extLst>
          </p:cNvPr>
          <p:cNvPicPr>
            <a:picLocks noChangeAspect="1"/>
          </p:cNvPicPr>
          <p:nvPr/>
        </p:nvPicPr>
        <p:blipFill rotWithShape="1">
          <a:blip r:embed="rId10"/>
          <a:srcRect t="9675" r="22553" b="-683"/>
          <a:stretch/>
        </p:blipFill>
        <p:spPr>
          <a:xfrm>
            <a:off x="9603228" y="-20956"/>
            <a:ext cx="2588772" cy="2442098"/>
          </a:xfrm>
          <a:prstGeom prst="rect">
            <a:avLst/>
          </a:prstGeom>
        </p:spPr>
      </p:pic>
      <p:pic>
        <p:nvPicPr>
          <p:cNvPr id="4" name="Picture 4" descr="A picture containing dark&#10;&#10;Description automatically generated">
            <a:extLst>
              <a:ext uri="{FF2B5EF4-FFF2-40B4-BE49-F238E27FC236}">
                <a16:creationId xmlns:a16="http://schemas.microsoft.com/office/drawing/2014/main" id="{B5AF67CC-F443-4AE3-A12B-1C81CB868045}"/>
              </a:ext>
            </a:extLst>
          </p:cNvPr>
          <p:cNvPicPr>
            <a:picLocks noChangeAspect="1"/>
          </p:cNvPicPr>
          <p:nvPr/>
        </p:nvPicPr>
        <p:blipFill>
          <a:blip r:embed="rId11"/>
          <a:stretch>
            <a:fillRect/>
          </a:stretch>
        </p:blipFill>
        <p:spPr>
          <a:xfrm>
            <a:off x="3881120" y="241158"/>
            <a:ext cx="4358640" cy="330484"/>
          </a:xfrm>
          <a:prstGeom prst="rect">
            <a:avLst/>
          </a:prstGeom>
        </p:spPr>
      </p:pic>
    </p:spTree>
    <p:extLst>
      <p:ext uri="{BB962C8B-B14F-4D97-AF65-F5344CB8AC3E}">
        <p14:creationId xmlns:p14="http://schemas.microsoft.com/office/powerpoint/2010/main" val="318315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E26948-FD9D-451C-BDE8-6F1D4110B7E8}"/>
              </a:ext>
            </a:extLst>
          </p:cNvPr>
          <p:cNvSpPr>
            <a:spLocks noGrp="1"/>
          </p:cNvSpPr>
          <p:nvPr>
            <p:ph idx="1"/>
          </p:nvPr>
        </p:nvSpPr>
        <p:spPr>
          <a:xfrm>
            <a:off x="838200" y="2001077"/>
            <a:ext cx="10515600" cy="4175885"/>
          </a:xfrm>
        </p:spPr>
        <p:txBody>
          <a:bodyPr>
            <a:normAutofit/>
          </a:bodyPr>
          <a:lstStyle/>
          <a:p>
            <a:pPr marL="0" indent="0">
              <a:buNone/>
            </a:pPr>
            <a:r>
              <a:rPr lang="en-GB" sz="2000" dirty="0"/>
              <a:t>Have a careful look at our rock identification chart, follow the key to see if you can identify different rock samples.   </a:t>
            </a:r>
          </a:p>
          <a:p>
            <a:pPr marL="0" indent="0">
              <a:buNone/>
            </a:pPr>
            <a:endParaRPr lang="en-GB" sz="2000" dirty="0"/>
          </a:p>
          <a:p>
            <a:pPr marL="0" indent="0">
              <a:buNone/>
            </a:pPr>
            <a:r>
              <a:rPr lang="en-GB" sz="2000" dirty="0"/>
              <a:t>Next:</a:t>
            </a:r>
          </a:p>
          <a:p>
            <a:pPr marL="457200" indent="-457200">
              <a:buFont typeface="+mj-lt"/>
              <a:buAutoNum type="arabicPeriod"/>
            </a:pPr>
            <a:r>
              <a:rPr lang="en-GB" sz="2000" dirty="0"/>
              <a:t>Start by choosing two rock samples. </a:t>
            </a:r>
          </a:p>
          <a:p>
            <a:pPr marL="457200" indent="-457200">
              <a:buFont typeface="+mj-lt"/>
              <a:buAutoNum type="arabicPeriod"/>
            </a:pPr>
            <a:r>
              <a:rPr lang="en-GB" sz="2000" dirty="0"/>
              <a:t>What question could you ask to differentiate between them? </a:t>
            </a:r>
          </a:p>
          <a:p>
            <a:pPr marL="457200" indent="-457200">
              <a:buFont typeface="+mj-lt"/>
              <a:buAutoNum type="arabicPeriod"/>
            </a:pPr>
            <a:r>
              <a:rPr lang="en-GB" sz="2000" dirty="0"/>
              <a:t>What questions could you ask to differentiate three rock samples? </a:t>
            </a:r>
          </a:p>
          <a:p>
            <a:pPr marL="457200" indent="-457200">
              <a:buFont typeface="+mj-lt"/>
              <a:buAutoNum type="arabicPeriod"/>
            </a:pPr>
            <a:endParaRPr lang="en-GB" sz="2000" dirty="0"/>
          </a:p>
          <a:p>
            <a:pPr marL="457200" indent="-457200">
              <a:buFont typeface="+mj-lt"/>
              <a:buAutoNum type="arabicPeriod"/>
            </a:pPr>
            <a:r>
              <a:rPr lang="en-GB" sz="2000" dirty="0"/>
              <a:t>Continuing this thought process, can you make your own key to identify the rock samples? </a:t>
            </a:r>
          </a:p>
          <a:p>
            <a:pPr marL="0" indent="0">
              <a:buNone/>
            </a:pPr>
            <a:endParaRPr lang="en-GB" dirty="0"/>
          </a:p>
        </p:txBody>
      </p:sp>
      <p:pic>
        <p:nvPicPr>
          <p:cNvPr id="5" name="Picture 6" descr="White text on a black background&#10;&#10;Description automatically generated">
            <a:extLst>
              <a:ext uri="{FF2B5EF4-FFF2-40B4-BE49-F238E27FC236}">
                <a16:creationId xmlns:a16="http://schemas.microsoft.com/office/drawing/2014/main" id="{03064E64-9726-4FBB-A4BE-F3520CE46D02}"/>
              </a:ext>
            </a:extLst>
          </p:cNvPr>
          <p:cNvPicPr>
            <a:picLocks noChangeAspect="1"/>
          </p:cNvPicPr>
          <p:nvPr/>
        </p:nvPicPr>
        <p:blipFill>
          <a:blip r:embed="rId3"/>
          <a:stretch>
            <a:fillRect/>
          </a:stretch>
        </p:blipFill>
        <p:spPr>
          <a:xfrm>
            <a:off x="978976" y="798787"/>
            <a:ext cx="3879742" cy="714256"/>
          </a:xfrm>
          <a:prstGeom prst="rect">
            <a:avLst/>
          </a:prstGeom>
        </p:spPr>
      </p:pic>
      <p:pic>
        <p:nvPicPr>
          <p:cNvPr id="4" name="Picture 7">
            <a:extLst>
              <a:ext uri="{FF2B5EF4-FFF2-40B4-BE49-F238E27FC236}">
                <a16:creationId xmlns:a16="http://schemas.microsoft.com/office/drawing/2014/main" id="{E3D826FC-22B1-4362-8AAF-47FF032FA2AA}"/>
              </a:ext>
            </a:extLst>
          </p:cNvPr>
          <p:cNvPicPr>
            <a:picLocks noChangeAspect="1"/>
          </p:cNvPicPr>
          <p:nvPr/>
        </p:nvPicPr>
        <p:blipFill>
          <a:blip r:embed="rId4"/>
          <a:stretch>
            <a:fillRect/>
          </a:stretch>
        </p:blipFill>
        <p:spPr>
          <a:xfrm>
            <a:off x="7680960" y="5518156"/>
            <a:ext cx="1097280" cy="952487"/>
          </a:xfrm>
          <a:prstGeom prst="rect">
            <a:avLst/>
          </a:prstGeom>
        </p:spPr>
      </p:pic>
      <p:pic>
        <p:nvPicPr>
          <p:cNvPr id="6" name="Picture 5">
            <a:extLst>
              <a:ext uri="{FF2B5EF4-FFF2-40B4-BE49-F238E27FC236}">
                <a16:creationId xmlns:a16="http://schemas.microsoft.com/office/drawing/2014/main" id="{732EFD43-5896-4E79-BE17-41E5D51FACE1}"/>
              </a:ext>
            </a:extLst>
          </p:cNvPr>
          <p:cNvPicPr>
            <a:picLocks noChangeAspect="1"/>
          </p:cNvPicPr>
          <p:nvPr/>
        </p:nvPicPr>
        <p:blipFill>
          <a:blip r:embed="rId5"/>
          <a:stretch>
            <a:fillRect/>
          </a:stretch>
        </p:blipFill>
        <p:spPr>
          <a:xfrm rot="-3480000">
            <a:off x="8686799" y="5488925"/>
            <a:ext cx="1026160" cy="861786"/>
          </a:xfrm>
          <a:prstGeom prst="rect">
            <a:avLst/>
          </a:prstGeom>
        </p:spPr>
      </p:pic>
      <p:pic>
        <p:nvPicPr>
          <p:cNvPr id="7" name="Picture 3">
            <a:extLst>
              <a:ext uri="{FF2B5EF4-FFF2-40B4-BE49-F238E27FC236}">
                <a16:creationId xmlns:a16="http://schemas.microsoft.com/office/drawing/2014/main" id="{F6931CC9-5A29-4E09-A73A-FBC00E727C01}"/>
              </a:ext>
            </a:extLst>
          </p:cNvPr>
          <p:cNvPicPr>
            <a:picLocks noChangeAspect="1"/>
          </p:cNvPicPr>
          <p:nvPr/>
        </p:nvPicPr>
        <p:blipFill>
          <a:blip r:embed="rId6"/>
          <a:stretch>
            <a:fillRect/>
          </a:stretch>
        </p:blipFill>
        <p:spPr>
          <a:xfrm>
            <a:off x="10123054" y="5344141"/>
            <a:ext cx="944880" cy="1151353"/>
          </a:xfrm>
          <a:prstGeom prst="rect">
            <a:avLst/>
          </a:prstGeom>
        </p:spPr>
      </p:pic>
    </p:spTree>
    <p:extLst>
      <p:ext uri="{BB962C8B-B14F-4D97-AF65-F5344CB8AC3E}">
        <p14:creationId xmlns:p14="http://schemas.microsoft.com/office/powerpoint/2010/main" val="189543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B6DFA0-A215-4FD5-93F0-2F1C411AB294}"/>
              </a:ext>
            </a:extLst>
          </p:cNvPr>
          <p:cNvSpPr>
            <a:spLocks noGrp="1"/>
          </p:cNvSpPr>
          <p:nvPr>
            <p:ph idx="1"/>
          </p:nvPr>
        </p:nvSpPr>
        <p:spPr>
          <a:xfrm>
            <a:off x="838200" y="2130425"/>
            <a:ext cx="7061200" cy="4270375"/>
          </a:xfrm>
        </p:spPr>
        <p:txBody>
          <a:bodyPr vert="horz" lIns="91440" tIns="45720" rIns="91440" bIns="45720" rtlCol="0" anchor="t">
            <a:normAutofit fontScale="62500" lnSpcReduction="20000"/>
          </a:bodyPr>
          <a:lstStyle/>
          <a:p>
            <a:pPr marL="0" indent="0">
              <a:buNone/>
            </a:pPr>
            <a:r>
              <a:rPr lang="en-GB" sz="3800" b="1">
                <a:solidFill>
                  <a:srgbClr val="000000"/>
                </a:solidFill>
                <a:latin typeface="Ink Free"/>
                <a:ea typeface="+mj-ea"/>
                <a:cs typeface="+mj-cs"/>
              </a:rPr>
              <a:t>Medium: Textiles</a:t>
            </a:r>
          </a:p>
          <a:p>
            <a:pPr marL="0" indent="0">
              <a:buNone/>
            </a:pPr>
            <a:r>
              <a:rPr lang="en-GB" sz="2900" i="1">
                <a:solidFill>
                  <a:srgbClr val="000000"/>
                </a:solidFill>
              </a:rPr>
              <a:t>Create a geological artwork, which explores the different textures of rock as well as the layers the earth, using recycled materials!</a:t>
            </a:r>
            <a:r>
              <a:rPr lang="en-GB" sz="2900" i="1"/>
              <a:t> </a:t>
            </a:r>
            <a:endParaRPr lang="en-GB" sz="2900" i="1">
              <a:cs typeface="Calibri"/>
            </a:endParaRPr>
          </a:p>
          <a:p>
            <a:pPr marL="0" indent="0">
              <a:buNone/>
            </a:pPr>
            <a:endParaRPr lang="en-GB" sz="2900" i="1"/>
          </a:p>
          <a:p>
            <a:pPr marL="0" indent="0">
              <a:buNone/>
            </a:pPr>
            <a:r>
              <a:rPr lang="en-GB" sz="2900" b="1"/>
              <a:t>You will need:</a:t>
            </a:r>
            <a:endParaRPr lang="en-GB" sz="2900" b="1">
              <a:cs typeface="Calibri"/>
            </a:endParaRPr>
          </a:p>
          <a:p>
            <a:r>
              <a:rPr lang="en-GB" sz="2900" b="0" i="0" u="none" strike="noStrike">
                <a:solidFill>
                  <a:srgbClr val="000000"/>
                </a:solidFill>
                <a:effectLst/>
              </a:rPr>
              <a:t>Selection of rock samples</a:t>
            </a:r>
            <a:endParaRPr lang="en-GB" sz="2900">
              <a:cs typeface="Calibri"/>
            </a:endParaRPr>
          </a:p>
          <a:p>
            <a:r>
              <a:rPr lang="en-GB" sz="2900" b="0" i="0" u="none" strike="noStrike">
                <a:solidFill>
                  <a:srgbClr val="000000"/>
                </a:solidFill>
                <a:effectLst/>
              </a:rPr>
              <a:t>Scraps of fabric (recycled if possible)</a:t>
            </a:r>
            <a:endParaRPr lang="en-GB" sz="2900" b="0" i="0" u="none" strike="noStrike">
              <a:solidFill>
                <a:srgbClr val="000000"/>
              </a:solidFill>
              <a:effectLst/>
              <a:cs typeface="Calibri" panose="020F0502020204030204"/>
            </a:endParaRPr>
          </a:p>
          <a:p>
            <a:r>
              <a:rPr lang="en-GB" sz="2900" b="0" i="0" u="none" strike="noStrike">
                <a:solidFill>
                  <a:srgbClr val="000000"/>
                </a:solidFill>
                <a:effectLst/>
              </a:rPr>
              <a:t>Magnifying glasses (optional)</a:t>
            </a:r>
            <a:endParaRPr lang="en-GB" sz="2900" b="0" i="0" u="none" strike="noStrike">
              <a:solidFill>
                <a:srgbClr val="000000"/>
              </a:solidFill>
              <a:effectLst/>
              <a:cs typeface="Calibri"/>
            </a:endParaRPr>
          </a:p>
          <a:p>
            <a:r>
              <a:rPr lang="en-GB" sz="2900" b="0" i="0" u="none" strike="noStrike">
                <a:solidFill>
                  <a:srgbClr val="000000"/>
                </a:solidFill>
                <a:effectLst/>
              </a:rPr>
              <a:t>A thicker piece of fabric as a backing e.g. canvas</a:t>
            </a:r>
            <a:endParaRPr lang="en-GB" sz="2900" b="0" i="0" u="none" strike="noStrike">
              <a:solidFill>
                <a:srgbClr val="000000"/>
              </a:solidFill>
              <a:effectLst/>
              <a:cs typeface="Calibri"/>
            </a:endParaRPr>
          </a:p>
          <a:p>
            <a:r>
              <a:rPr lang="en-GB" sz="2900" b="0" i="0" u="none" strike="noStrike">
                <a:solidFill>
                  <a:srgbClr val="000000"/>
                </a:solidFill>
                <a:effectLst/>
              </a:rPr>
              <a:t>Pencil and piece of paper</a:t>
            </a:r>
            <a:endParaRPr lang="en-GB" sz="2900" b="0" i="0" u="none" strike="noStrike">
              <a:solidFill>
                <a:srgbClr val="000000"/>
              </a:solidFill>
              <a:effectLst/>
              <a:cs typeface="Calibri"/>
            </a:endParaRPr>
          </a:p>
          <a:p>
            <a:r>
              <a:rPr lang="en-GB" sz="2900" b="0" i="0" u="none" strike="noStrike">
                <a:solidFill>
                  <a:srgbClr val="000000"/>
                </a:solidFill>
                <a:effectLst/>
              </a:rPr>
              <a:t>Scissors</a:t>
            </a:r>
            <a:endParaRPr lang="en-GB" sz="2900" b="0" i="0" u="none" strike="noStrike">
              <a:solidFill>
                <a:srgbClr val="000000"/>
              </a:solidFill>
              <a:effectLst/>
              <a:cs typeface="Calibri"/>
            </a:endParaRPr>
          </a:p>
          <a:p>
            <a:r>
              <a:rPr lang="en-GB" sz="2900" b="0" i="0" u="none" strike="noStrike">
                <a:solidFill>
                  <a:srgbClr val="000000"/>
                </a:solidFill>
                <a:effectLst/>
              </a:rPr>
              <a:t>Option One – Sewing: Pins, needle and thread in a variety of colours. </a:t>
            </a:r>
          </a:p>
          <a:p>
            <a:r>
              <a:rPr lang="en-GB" sz="2900" b="0" i="0" u="none" strike="noStrike">
                <a:solidFill>
                  <a:srgbClr val="000000"/>
                </a:solidFill>
                <a:effectLst/>
              </a:rPr>
              <a:t>Option Two – </a:t>
            </a:r>
            <a:r>
              <a:rPr lang="en-GB" sz="2900">
                <a:solidFill>
                  <a:srgbClr val="000000"/>
                </a:solidFill>
              </a:rPr>
              <a:t>F</a:t>
            </a:r>
            <a:r>
              <a:rPr lang="en-GB" sz="2900" b="0" i="0" u="none" strike="noStrike">
                <a:solidFill>
                  <a:srgbClr val="000000"/>
                </a:solidFill>
                <a:effectLst/>
              </a:rPr>
              <a:t>abric glue (or if you don't have this PVA will work!)</a:t>
            </a:r>
            <a:r>
              <a:rPr lang="en-GB" sz="2900"/>
              <a:t> </a:t>
            </a:r>
            <a:endParaRPr lang="en-GB" sz="2900">
              <a:cs typeface="Calibri"/>
            </a:endParaRPr>
          </a:p>
          <a:p>
            <a:pPr marL="0" indent="0">
              <a:buNone/>
            </a:pPr>
            <a:endParaRPr lang="en-GB" sz="2000" i="1"/>
          </a:p>
          <a:p>
            <a:pPr marL="0" indent="0">
              <a:buNone/>
            </a:pPr>
            <a:endParaRPr lang="en-GB"/>
          </a:p>
        </p:txBody>
      </p:sp>
      <p:sp>
        <p:nvSpPr>
          <p:cNvPr id="5" name="Rectangle 4">
            <a:extLst>
              <a:ext uri="{FF2B5EF4-FFF2-40B4-BE49-F238E27FC236}">
                <a16:creationId xmlns:a16="http://schemas.microsoft.com/office/drawing/2014/main" id="{DA84A014-B6D0-42BE-AF56-7543012237CD}"/>
              </a:ext>
            </a:extLst>
          </p:cNvPr>
          <p:cNvSpPr/>
          <p:nvPr/>
        </p:nvSpPr>
        <p:spPr>
          <a:xfrm>
            <a:off x="-2117" y="-2117"/>
            <a:ext cx="12382499" cy="910166"/>
          </a:xfrm>
          <a:prstGeom prst="rect">
            <a:avLst/>
          </a:prstGeom>
          <a:solidFill>
            <a:srgbClr val="F39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167F2FC-A662-4BD8-847B-D78C2966AD04}"/>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solidFill>
                  <a:schemeClr val="bg1"/>
                </a:solidFill>
              </a:rPr>
              <a:t>Art activity</a:t>
            </a:r>
            <a:r>
              <a:rPr lang="en-GB" sz="4000" b="1" i="1">
                <a:solidFill>
                  <a:schemeClr val="accent4">
                    <a:lumMod val="75000"/>
                  </a:schemeClr>
                </a:solidFill>
              </a:rPr>
              <a:t> </a:t>
            </a:r>
            <a:br>
              <a:rPr lang="en-GB" sz="3200" i="1"/>
            </a:br>
            <a:r>
              <a:rPr lang="en-GB" sz="3100" i="1"/>
              <a:t>   </a:t>
            </a:r>
            <a:r>
              <a:rPr lang="en-GB" sz="1400" i="1"/>
              <a:t>  </a:t>
            </a:r>
            <a:endParaRPr lang="en-GB" i="1"/>
          </a:p>
        </p:txBody>
      </p:sp>
      <p:pic>
        <p:nvPicPr>
          <p:cNvPr id="10" name="Picture 10" descr="A picture containing icon&#10;&#10;Description automatically generated">
            <a:extLst>
              <a:ext uri="{FF2B5EF4-FFF2-40B4-BE49-F238E27FC236}">
                <a16:creationId xmlns:a16="http://schemas.microsoft.com/office/drawing/2014/main" id="{61B65E22-DB43-4C8D-865E-CBEC2AB3B004}"/>
              </a:ext>
            </a:extLst>
          </p:cNvPr>
          <p:cNvPicPr>
            <a:picLocks noChangeAspect="1"/>
          </p:cNvPicPr>
          <p:nvPr/>
        </p:nvPicPr>
        <p:blipFill>
          <a:blip r:embed="rId3"/>
          <a:stretch>
            <a:fillRect/>
          </a:stretch>
        </p:blipFill>
        <p:spPr>
          <a:xfrm>
            <a:off x="894080" y="1106524"/>
            <a:ext cx="4064000" cy="804472"/>
          </a:xfrm>
          <a:prstGeom prst="rect">
            <a:avLst/>
          </a:prstGeom>
        </p:spPr>
      </p:pic>
      <p:pic>
        <p:nvPicPr>
          <p:cNvPr id="2" name="Picture 3">
            <a:extLst>
              <a:ext uri="{FF2B5EF4-FFF2-40B4-BE49-F238E27FC236}">
                <a16:creationId xmlns:a16="http://schemas.microsoft.com/office/drawing/2014/main" id="{A33B9D37-C6F7-4AAB-B7DE-30BD249BED98}"/>
              </a:ext>
            </a:extLst>
          </p:cNvPr>
          <p:cNvPicPr>
            <a:picLocks noChangeAspect="1"/>
          </p:cNvPicPr>
          <p:nvPr/>
        </p:nvPicPr>
        <p:blipFill>
          <a:blip r:embed="rId4"/>
          <a:stretch>
            <a:fillRect/>
          </a:stretch>
        </p:blipFill>
        <p:spPr>
          <a:xfrm>
            <a:off x="8483600" y="1969403"/>
            <a:ext cx="944880" cy="1151353"/>
          </a:xfrm>
          <a:prstGeom prst="rect">
            <a:avLst/>
          </a:prstGeom>
        </p:spPr>
      </p:pic>
      <p:pic>
        <p:nvPicPr>
          <p:cNvPr id="4" name="Picture 5">
            <a:extLst>
              <a:ext uri="{FF2B5EF4-FFF2-40B4-BE49-F238E27FC236}">
                <a16:creationId xmlns:a16="http://schemas.microsoft.com/office/drawing/2014/main" id="{A17AC165-9339-42CF-8CA1-6254154AC4B6}"/>
              </a:ext>
            </a:extLst>
          </p:cNvPr>
          <p:cNvPicPr>
            <a:picLocks noChangeAspect="1"/>
          </p:cNvPicPr>
          <p:nvPr/>
        </p:nvPicPr>
        <p:blipFill>
          <a:blip r:embed="rId5"/>
          <a:stretch>
            <a:fillRect/>
          </a:stretch>
        </p:blipFill>
        <p:spPr>
          <a:xfrm rot="-3480000">
            <a:off x="9245600" y="1662067"/>
            <a:ext cx="1026160" cy="861786"/>
          </a:xfrm>
          <a:prstGeom prst="rect">
            <a:avLst/>
          </a:prstGeom>
        </p:spPr>
      </p:pic>
      <p:pic>
        <p:nvPicPr>
          <p:cNvPr id="6" name="Picture 7">
            <a:extLst>
              <a:ext uri="{FF2B5EF4-FFF2-40B4-BE49-F238E27FC236}">
                <a16:creationId xmlns:a16="http://schemas.microsoft.com/office/drawing/2014/main" id="{4F34F7DF-8A5B-4C0F-A846-337B777103E4}"/>
              </a:ext>
            </a:extLst>
          </p:cNvPr>
          <p:cNvPicPr>
            <a:picLocks noChangeAspect="1"/>
          </p:cNvPicPr>
          <p:nvPr/>
        </p:nvPicPr>
        <p:blipFill>
          <a:blip r:embed="rId6"/>
          <a:stretch>
            <a:fillRect/>
          </a:stretch>
        </p:blipFill>
        <p:spPr>
          <a:xfrm>
            <a:off x="10271760" y="2165356"/>
            <a:ext cx="1097280" cy="952487"/>
          </a:xfrm>
          <a:prstGeom prst="rect">
            <a:avLst/>
          </a:prstGeom>
        </p:spPr>
      </p:pic>
      <p:pic>
        <p:nvPicPr>
          <p:cNvPr id="8" name="Picture 8">
            <a:extLst>
              <a:ext uri="{FF2B5EF4-FFF2-40B4-BE49-F238E27FC236}">
                <a16:creationId xmlns:a16="http://schemas.microsoft.com/office/drawing/2014/main" id="{CB9586C1-06E8-4896-8747-CF69737B9671}"/>
              </a:ext>
            </a:extLst>
          </p:cNvPr>
          <p:cNvPicPr>
            <a:picLocks noChangeAspect="1"/>
          </p:cNvPicPr>
          <p:nvPr/>
        </p:nvPicPr>
        <p:blipFill>
          <a:blip r:embed="rId7"/>
          <a:stretch>
            <a:fillRect/>
          </a:stretch>
        </p:blipFill>
        <p:spPr>
          <a:xfrm>
            <a:off x="7650480" y="3574819"/>
            <a:ext cx="2407920" cy="1720043"/>
          </a:xfrm>
          <a:prstGeom prst="rect">
            <a:avLst/>
          </a:prstGeom>
        </p:spPr>
      </p:pic>
      <p:pic>
        <p:nvPicPr>
          <p:cNvPr id="9" name="Picture 10">
            <a:extLst>
              <a:ext uri="{FF2B5EF4-FFF2-40B4-BE49-F238E27FC236}">
                <a16:creationId xmlns:a16="http://schemas.microsoft.com/office/drawing/2014/main" id="{DE31D3EF-A8BE-43DC-B6A9-5BB05C104417}"/>
              </a:ext>
            </a:extLst>
          </p:cNvPr>
          <p:cNvPicPr>
            <a:picLocks noChangeAspect="1"/>
          </p:cNvPicPr>
          <p:nvPr/>
        </p:nvPicPr>
        <p:blipFill>
          <a:blip r:embed="rId8"/>
          <a:stretch>
            <a:fillRect/>
          </a:stretch>
        </p:blipFill>
        <p:spPr>
          <a:xfrm>
            <a:off x="9794240" y="4979777"/>
            <a:ext cx="1371600" cy="1135166"/>
          </a:xfrm>
          <a:prstGeom prst="rect">
            <a:avLst/>
          </a:prstGeom>
        </p:spPr>
      </p:pic>
      <p:pic>
        <p:nvPicPr>
          <p:cNvPr id="11" name="Picture 11">
            <a:extLst>
              <a:ext uri="{FF2B5EF4-FFF2-40B4-BE49-F238E27FC236}">
                <a16:creationId xmlns:a16="http://schemas.microsoft.com/office/drawing/2014/main" id="{4FE5B529-D422-478C-9BF2-2F774683BB47}"/>
              </a:ext>
            </a:extLst>
          </p:cNvPr>
          <p:cNvPicPr>
            <a:picLocks noChangeAspect="1"/>
          </p:cNvPicPr>
          <p:nvPr/>
        </p:nvPicPr>
        <p:blipFill>
          <a:blip r:embed="rId9"/>
          <a:stretch>
            <a:fillRect/>
          </a:stretch>
        </p:blipFill>
        <p:spPr>
          <a:xfrm>
            <a:off x="10322560" y="3529059"/>
            <a:ext cx="1320800" cy="1212121"/>
          </a:xfrm>
          <a:prstGeom prst="rect">
            <a:avLst/>
          </a:prstGeom>
        </p:spPr>
      </p:pic>
    </p:spTree>
    <p:extLst>
      <p:ext uri="{BB962C8B-B14F-4D97-AF65-F5344CB8AC3E}">
        <p14:creationId xmlns:p14="http://schemas.microsoft.com/office/powerpoint/2010/main" val="8467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838200" y="1825625"/>
            <a:ext cx="4953000" cy="4351338"/>
          </a:xfrm>
        </p:spPr>
        <p:txBody>
          <a:bodyPr vert="horz" lIns="91440" tIns="45720" rIns="91440" bIns="45720" rtlCol="0" anchor="t">
            <a:normAutofit/>
          </a:bodyPr>
          <a:lstStyle/>
          <a:p>
            <a:pPr marL="457200" indent="-457200">
              <a:buFont typeface="+mj-lt"/>
              <a:buAutoNum type="arabicPeriod"/>
            </a:pPr>
            <a:r>
              <a:rPr lang="en-GB" sz="2000">
                <a:solidFill>
                  <a:srgbClr val="000000"/>
                </a:solidFill>
              </a:rPr>
              <a:t>Begin by looking at the rocks you have classified and their different textures, looking carefully with your magnifying glasses. </a:t>
            </a:r>
          </a:p>
          <a:p>
            <a:pPr marL="457200" indent="-457200">
              <a:buFont typeface="+mj-lt"/>
              <a:buAutoNum type="arabicPeriod"/>
            </a:pPr>
            <a:r>
              <a:rPr lang="en-GB" sz="2000">
                <a:solidFill>
                  <a:srgbClr val="000000"/>
                </a:solidFill>
              </a:rPr>
              <a:t>Try sketching the patterns you see for inspiration.</a:t>
            </a:r>
            <a:r>
              <a:rPr lang="en-GB" sz="2000"/>
              <a:t> </a:t>
            </a:r>
          </a:p>
          <a:p>
            <a:pPr marL="457200" indent="-457200">
              <a:buFont typeface="+mj-lt"/>
              <a:buAutoNum type="arabicPeriod"/>
            </a:pPr>
            <a:r>
              <a:rPr lang="en-GB" sz="2000">
                <a:effectLst/>
                <a:latin typeface="Calibri" panose="020F0502020204030204" pitchFamily="34" charset="0"/>
                <a:ea typeface="Calibri" panose="020F0502020204030204" pitchFamily="34" charset="0"/>
              </a:rPr>
              <a:t>Imagine digging up and looking at a 'borehole' or tunnel section of earth from 10000 metres below your feet. </a:t>
            </a:r>
          </a:p>
          <a:p>
            <a:pPr marL="457200" indent="-457200">
              <a:buFont typeface="+mj-lt"/>
              <a:buAutoNum type="arabicPeriod"/>
            </a:pPr>
            <a:r>
              <a:rPr lang="en-GB" sz="2000">
                <a:solidFill>
                  <a:srgbClr val="000000"/>
                </a:solidFill>
              </a:rPr>
              <a:t>Have a go at sketching what you think the layers would look like. </a:t>
            </a:r>
          </a:p>
          <a:p>
            <a:pPr marL="0" indent="0">
              <a:buNone/>
            </a:pPr>
            <a:endParaRPr lang="en-GB" sz="1200">
              <a:solidFill>
                <a:srgbClr val="000000"/>
              </a:solidFill>
            </a:endParaRPr>
          </a:p>
          <a:p>
            <a:pPr marL="0" indent="0">
              <a:buNone/>
            </a:pPr>
            <a:r>
              <a:rPr lang="en-GB" sz="2000" b="1">
                <a:solidFill>
                  <a:srgbClr val="000000"/>
                </a:solidFill>
                <a:latin typeface="Ink Free" panose="03080402000500000000" pitchFamily="66" charset="0"/>
              </a:rPr>
              <a:t>Fun fact: </a:t>
            </a:r>
            <a:r>
              <a:rPr lang="en-GB" sz="2000">
                <a:solidFill>
                  <a:srgbClr val="000000"/>
                </a:solidFill>
              </a:rPr>
              <a:t>Each layer is called a 'strata'. </a:t>
            </a:r>
            <a:endParaRPr lang="en-GB" sz="2000"/>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978976" y="798787"/>
            <a:ext cx="3879742" cy="714256"/>
          </a:xfrm>
          <a:prstGeom prst="rect">
            <a:avLst/>
          </a:prstGeom>
        </p:spPr>
      </p:pic>
      <p:pic>
        <p:nvPicPr>
          <p:cNvPr id="5" name="image2.jpg" title="Image">
            <a:extLst>
              <a:ext uri="{FF2B5EF4-FFF2-40B4-BE49-F238E27FC236}">
                <a16:creationId xmlns:a16="http://schemas.microsoft.com/office/drawing/2014/main" id="{00000000-0008-0000-0300-000002000000}"/>
              </a:ext>
            </a:extLst>
          </p:cNvPr>
          <p:cNvPicPr preferRelativeResize="0"/>
          <p:nvPr/>
        </p:nvPicPr>
        <p:blipFill>
          <a:blip r:embed="rId4" cstate="print"/>
          <a:stretch>
            <a:fillRect/>
          </a:stretch>
        </p:blipFill>
        <p:spPr>
          <a:xfrm>
            <a:off x="6096000" y="550247"/>
            <a:ext cx="5407715" cy="5157166"/>
          </a:xfrm>
          <a:prstGeom prst="rect">
            <a:avLst/>
          </a:prstGeom>
          <a:noFill/>
        </p:spPr>
      </p:pic>
      <p:sp>
        <p:nvSpPr>
          <p:cNvPr id="6" name="TextBox 5">
            <a:extLst>
              <a:ext uri="{FF2B5EF4-FFF2-40B4-BE49-F238E27FC236}">
                <a16:creationId xmlns:a16="http://schemas.microsoft.com/office/drawing/2014/main" id="{8F58C0B8-0A67-4E15-AB7B-C3A36F4D95D9}"/>
              </a:ext>
            </a:extLst>
          </p:cNvPr>
          <p:cNvSpPr txBox="1"/>
          <p:nvPr/>
        </p:nvSpPr>
        <p:spPr>
          <a:xfrm>
            <a:off x="6400802" y="5907643"/>
            <a:ext cx="5261111" cy="400110"/>
          </a:xfrm>
          <a:prstGeom prst="rect">
            <a:avLst/>
          </a:prstGeom>
          <a:noFill/>
        </p:spPr>
        <p:txBody>
          <a:bodyPr wrap="square">
            <a:spAutoFit/>
          </a:bodyPr>
          <a:lstStyle/>
          <a:p>
            <a:r>
              <a:rPr lang="en-GB" sz="2000" b="0" i="0" u="none" strike="noStrike">
                <a:solidFill>
                  <a:srgbClr val="000000"/>
                </a:solidFill>
                <a:effectLst/>
              </a:rPr>
              <a:t>Kaitlin Ferguson's Soft Strata Artwork Example</a:t>
            </a:r>
            <a:r>
              <a:rPr lang="en-GB" sz="2000"/>
              <a:t> </a:t>
            </a:r>
          </a:p>
        </p:txBody>
      </p:sp>
    </p:spTree>
    <p:extLst>
      <p:ext uri="{BB962C8B-B14F-4D97-AF65-F5344CB8AC3E}">
        <p14:creationId xmlns:p14="http://schemas.microsoft.com/office/powerpoint/2010/main" val="317110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851164" y="1616619"/>
            <a:ext cx="7577184" cy="4351338"/>
          </a:xfrm>
        </p:spPr>
        <p:txBody>
          <a:bodyPr/>
          <a:lstStyle/>
          <a:p>
            <a:pPr marL="457200" indent="-457200">
              <a:buFont typeface="+mj-lt"/>
              <a:buAutoNum type="arabicPeriod" startAt="5"/>
            </a:pPr>
            <a:r>
              <a:rPr lang="en-GB" sz="2000">
                <a:solidFill>
                  <a:srgbClr val="000000"/>
                </a:solidFill>
              </a:rPr>
              <a:t>Once you have sketched your design, sketch it out onto your thicker backing fabric.</a:t>
            </a:r>
          </a:p>
          <a:p>
            <a:pPr marL="457200" indent="-457200">
              <a:buFont typeface="+mj-lt"/>
              <a:buAutoNum type="arabicPeriod" startAt="5"/>
            </a:pPr>
            <a:r>
              <a:rPr lang="en-GB" sz="2000">
                <a:solidFill>
                  <a:srgbClr val="000000"/>
                </a:solidFill>
              </a:rPr>
              <a:t>Choose some different fabrics to represent the different layers or rock types you have drawn.</a:t>
            </a:r>
            <a:r>
              <a:rPr lang="en-GB" sz="2000"/>
              <a:t> </a:t>
            </a:r>
          </a:p>
          <a:p>
            <a:pPr marL="457200" indent="-457200">
              <a:buFont typeface="+mj-lt"/>
              <a:buAutoNum type="arabicPeriod" startAt="5"/>
            </a:pPr>
            <a:r>
              <a:rPr lang="en-GB" sz="2000">
                <a:solidFill>
                  <a:srgbClr val="000000"/>
                </a:solidFill>
              </a:rPr>
              <a:t>Attach each layer to the base fabric by pinning it down with pins or a spare needle, then sew each layer on and remove the pins as you go. If you don't feel confident sewing, you can use fabric glue instead.</a:t>
            </a:r>
            <a:r>
              <a:rPr lang="en-GB" sz="2000"/>
              <a:t> </a:t>
            </a:r>
          </a:p>
          <a:p>
            <a:pPr marL="457200" indent="-457200">
              <a:buFont typeface="+mj-lt"/>
              <a:buAutoNum type="arabicPeriod" startAt="5"/>
            </a:pPr>
            <a:r>
              <a:rPr lang="en-GB" sz="2000">
                <a:solidFill>
                  <a:srgbClr val="000000"/>
                </a:solidFill>
              </a:rPr>
              <a:t>Once you have attached each layer of 'strata' you can begin to add detail of the different textures of your rock. You can do this by: </a:t>
            </a:r>
          </a:p>
          <a:p>
            <a:pPr lvl="1">
              <a:buFontTx/>
              <a:buChar char="-"/>
            </a:pPr>
            <a:r>
              <a:rPr lang="en-GB" sz="2000">
                <a:solidFill>
                  <a:srgbClr val="000000"/>
                </a:solidFill>
              </a:rPr>
              <a:t>sewing on patterns</a:t>
            </a:r>
          </a:p>
          <a:p>
            <a:pPr lvl="1">
              <a:buFontTx/>
              <a:buChar char="-"/>
            </a:pPr>
            <a:r>
              <a:rPr lang="en-GB" sz="2000">
                <a:solidFill>
                  <a:srgbClr val="000000"/>
                </a:solidFill>
              </a:rPr>
              <a:t>adding pieces of fabric in contrasting colours</a:t>
            </a:r>
          </a:p>
          <a:p>
            <a:pPr lvl="1">
              <a:buFontTx/>
              <a:buChar char="-"/>
            </a:pPr>
            <a:r>
              <a:rPr lang="en-GB" sz="2000">
                <a:solidFill>
                  <a:srgbClr val="000000"/>
                </a:solidFill>
              </a:rPr>
              <a:t>experimenting with different threads and stitches</a:t>
            </a:r>
            <a:endParaRPr lang="en-GB" sz="2000"/>
          </a:p>
          <a:p>
            <a:pPr marL="0" indent="0">
              <a:buNone/>
            </a:pPr>
            <a:endParaRPr lang="en-GB"/>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992039" y="570729"/>
            <a:ext cx="3879742" cy="714256"/>
          </a:xfrm>
          <a:prstGeom prst="rect">
            <a:avLst/>
          </a:prstGeom>
        </p:spPr>
      </p:pic>
      <p:sp>
        <p:nvSpPr>
          <p:cNvPr id="6" name="Title 1">
            <a:extLst>
              <a:ext uri="{FF2B5EF4-FFF2-40B4-BE49-F238E27FC236}">
                <a16:creationId xmlns:a16="http://schemas.microsoft.com/office/drawing/2014/main" id="{A2163CD7-1DAD-47B2-9214-7D4AC46FF2AB}"/>
              </a:ext>
            </a:extLst>
          </p:cNvPr>
          <p:cNvSpPr>
            <a:spLocks noGrp="1"/>
          </p:cNvSpPr>
          <p:nvPr>
            <p:ph type="title"/>
          </p:nvPr>
        </p:nvSpPr>
        <p:spPr>
          <a:xfrm>
            <a:off x="838200" y="13223"/>
            <a:ext cx="10515600" cy="1325563"/>
          </a:xfrm>
        </p:spPr>
        <p:txBody>
          <a:bodyPr/>
          <a:lstStyle/>
          <a:p>
            <a:br>
              <a:rPr lang="en-GB"/>
            </a:br>
            <a:r>
              <a:rPr lang="en-GB"/>
              <a:t>				    </a:t>
            </a:r>
            <a:r>
              <a:rPr lang="en-GB" sz="3200">
                <a:latin typeface="Ink Free" panose="03080402000500000000" pitchFamily="66" charset="0"/>
              </a:rPr>
              <a:t>continued…</a:t>
            </a:r>
            <a:endParaRPr lang="en-GB">
              <a:latin typeface="Ink Free" panose="03080402000500000000" pitchFamily="66" charset="0"/>
            </a:endParaRPr>
          </a:p>
        </p:txBody>
      </p:sp>
      <p:pic>
        <p:nvPicPr>
          <p:cNvPr id="2" name="Picture 4" descr="A picture containing text&#10;&#10;Description automatically generated">
            <a:extLst>
              <a:ext uri="{FF2B5EF4-FFF2-40B4-BE49-F238E27FC236}">
                <a16:creationId xmlns:a16="http://schemas.microsoft.com/office/drawing/2014/main" id="{D7A832BD-62E1-4480-A98D-CAE6934907CB}"/>
              </a:ext>
            </a:extLst>
          </p:cNvPr>
          <p:cNvPicPr>
            <a:picLocks noChangeAspect="1"/>
          </p:cNvPicPr>
          <p:nvPr/>
        </p:nvPicPr>
        <p:blipFill>
          <a:blip r:embed="rId4"/>
          <a:stretch>
            <a:fillRect/>
          </a:stretch>
        </p:blipFill>
        <p:spPr>
          <a:xfrm>
            <a:off x="8848008" y="1483360"/>
            <a:ext cx="2176943" cy="4114800"/>
          </a:xfrm>
          <a:prstGeom prst="rect">
            <a:avLst/>
          </a:prstGeom>
        </p:spPr>
      </p:pic>
    </p:spTree>
    <p:extLst>
      <p:ext uri="{BB962C8B-B14F-4D97-AF65-F5344CB8AC3E}">
        <p14:creationId xmlns:p14="http://schemas.microsoft.com/office/powerpoint/2010/main" val="252279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F2FDA4-E250-4E4F-9E80-620CDF84D49F}"/>
              </a:ext>
            </a:extLst>
          </p:cNvPr>
          <p:cNvSpPr/>
          <p:nvPr/>
        </p:nvSpPr>
        <p:spPr>
          <a:xfrm>
            <a:off x="0" y="3398211"/>
            <a:ext cx="4488402" cy="605581"/>
          </a:xfrm>
          <a:prstGeom prst="rect">
            <a:avLst/>
          </a:prstGeom>
          <a:solidFill>
            <a:srgbClr val="F39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lnSpc>
                <a:spcPct val="90000"/>
              </a:lnSpc>
              <a:spcBef>
                <a:spcPts val="1000"/>
              </a:spcBef>
            </a:pPr>
            <a:r>
              <a:rPr lang="en-GB" sz="3200" b="1">
                <a:solidFill>
                  <a:schemeClr val="tx1"/>
                </a:solidFill>
                <a:hlinkClick r:id="rId3">
                  <a:extLst>
                    <a:ext uri="{A12FA001-AC4F-418D-AE19-62706E023703}">
                      <ahyp:hlinkClr xmlns:ahyp="http://schemas.microsoft.com/office/drawing/2018/hyperlinkcolor" val="tx"/>
                    </a:ext>
                  </a:extLst>
                </a:hlinkClick>
              </a:rPr>
              <a:t>Kaitlin Ferguson</a:t>
            </a:r>
            <a:endParaRPr lang="en-GB" sz="2000">
              <a:solidFill>
                <a:schemeClr val="tx1"/>
              </a:solidFill>
            </a:endParaRPr>
          </a:p>
        </p:txBody>
      </p:sp>
      <p:pic>
        <p:nvPicPr>
          <p:cNvPr id="7" name="Picture 7">
            <a:extLst>
              <a:ext uri="{FF2B5EF4-FFF2-40B4-BE49-F238E27FC236}">
                <a16:creationId xmlns:a16="http://schemas.microsoft.com/office/drawing/2014/main" id="{7C711223-68F8-457C-8E1A-1F9262CE32A7}"/>
              </a:ext>
            </a:extLst>
          </p:cNvPr>
          <p:cNvPicPr>
            <a:picLocks noChangeAspect="1"/>
          </p:cNvPicPr>
          <p:nvPr/>
        </p:nvPicPr>
        <p:blipFill>
          <a:blip r:embed="rId4"/>
          <a:stretch>
            <a:fillRect/>
          </a:stretch>
        </p:blipFill>
        <p:spPr>
          <a:xfrm>
            <a:off x="849243" y="484375"/>
            <a:ext cx="6426200" cy="935155"/>
          </a:xfrm>
          <a:prstGeom prst="rect">
            <a:avLst/>
          </a:prstGeom>
        </p:spPr>
      </p:pic>
      <p:sp>
        <p:nvSpPr>
          <p:cNvPr id="9" name="Rectangle 8">
            <a:extLst>
              <a:ext uri="{FF2B5EF4-FFF2-40B4-BE49-F238E27FC236}">
                <a16:creationId xmlns:a16="http://schemas.microsoft.com/office/drawing/2014/main" id="{E4741D82-1EBA-4AF8-8216-E3069D3F0FA6}"/>
              </a:ext>
            </a:extLst>
          </p:cNvPr>
          <p:cNvSpPr/>
          <p:nvPr/>
        </p:nvSpPr>
        <p:spPr>
          <a:xfrm>
            <a:off x="-5265" y="1934809"/>
            <a:ext cx="4483954" cy="605581"/>
          </a:xfrm>
          <a:prstGeom prst="rect">
            <a:avLst/>
          </a:prstGeom>
          <a:solidFill>
            <a:srgbClr val="F39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GB" sz="3200" b="1">
                <a:solidFill>
                  <a:srgbClr val="000000"/>
                </a:solidFill>
                <a:hlinkClick r:id="rId5">
                  <a:extLst>
                    <a:ext uri="{A12FA001-AC4F-418D-AE19-62706E023703}">
                      <ahyp:hlinkClr xmlns:ahyp="http://schemas.microsoft.com/office/drawing/2018/hyperlinkcolor" val="tx"/>
                    </a:ext>
                  </a:extLst>
                </a:hlinkClick>
              </a:rPr>
              <a:t>Julienne Dolphin-Wilding</a:t>
            </a:r>
            <a:endParaRPr lang="en-GB" sz="3200">
              <a:solidFill>
                <a:srgbClr val="000000"/>
              </a:solidFill>
            </a:endParaRPr>
          </a:p>
        </p:txBody>
      </p:sp>
      <p:sp>
        <p:nvSpPr>
          <p:cNvPr id="10" name="Rectangle 9">
            <a:extLst>
              <a:ext uri="{FF2B5EF4-FFF2-40B4-BE49-F238E27FC236}">
                <a16:creationId xmlns:a16="http://schemas.microsoft.com/office/drawing/2014/main" id="{FC9EA8F2-948D-47ED-B259-73D486213BEA}"/>
              </a:ext>
            </a:extLst>
          </p:cNvPr>
          <p:cNvSpPr/>
          <p:nvPr/>
        </p:nvSpPr>
        <p:spPr>
          <a:xfrm>
            <a:off x="-183" y="4825438"/>
            <a:ext cx="4488585" cy="605581"/>
          </a:xfrm>
          <a:prstGeom prst="rect">
            <a:avLst/>
          </a:prstGeom>
          <a:solidFill>
            <a:srgbClr val="F39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GB" sz="3200" b="1">
                <a:solidFill>
                  <a:srgbClr val="000000"/>
                </a:solidFill>
                <a:hlinkClick r:id="rId6">
                  <a:extLst>
                    <a:ext uri="{A12FA001-AC4F-418D-AE19-62706E023703}">
                      <ahyp:hlinkClr xmlns:ahyp="http://schemas.microsoft.com/office/drawing/2018/hyperlinkcolor" val="tx"/>
                    </a:ext>
                  </a:extLst>
                </a:hlinkClick>
              </a:rPr>
              <a:t>El Anatsui</a:t>
            </a:r>
            <a:endParaRPr lang="en-GB" sz="3200" b="1">
              <a:solidFill>
                <a:srgbClr val="000000"/>
              </a:solidFill>
            </a:endParaRPr>
          </a:p>
        </p:txBody>
      </p:sp>
      <p:sp>
        <p:nvSpPr>
          <p:cNvPr id="13" name="Content Placeholder 2">
            <a:extLst>
              <a:ext uri="{FF2B5EF4-FFF2-40B4-BE49-F238E27FC236}">
                <a16:creationId xmlns:a16="http://schemas.microsoft.com/office/drawing/2014/main" id="{35110D96-3DBE-4530-9A0D-E68E974F5641}"/>
              </a:ext>
            </a:extLst>
          </p:cNvPr>
          <p:cNvSpPr txBox="1">
            <a:spLocks/>
          </p:cNvSpPr>
          <p:nvPr/>
        </p:nvSpPr>
        <p:spPr>
          <a:xfrm>
            <a:off x="117134" y="1970984"/>
            <a:ext cx="4489220" cy="6055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a:solidFill>
                <a:srgbClr val="000000"/>
              </a:solidFill>
            </a:endParaRPr>
          </a:p>
        </p:txBody>
      </p:sp>
      <p:sp>
        <p:nvSpPr>
          <p:cNvPr id="14" name="Content Placeholder 2">
            <a:extLst>
              <a:ext uri="{FF2B5EF4-FFF2-40B4-BE49-F238E27FC236}">
                <a16:creationId xmlns:a16="http://schemas.microsoft.com/office/drawing/2014/main" id="{08EF1CA5-F373-4DC4-8CE9-2B1D04C8C816}"/>
              </a:ext>
            </a:extLst>
          </p:cNvPr>
          <p:cNvSpPr txBox="1">
            <a:spLocks/>
          </p:cNvSpPr>
          <p:nvPr/>
        </p:nvSpPr>
        <p:spPr>
          <a:xfrm>
            <a:off x="2313692" y="4921159"/>
            <a:ext cx="2129245" cy="50986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GB" sz="3200" b="1">
              <a:solidFill>
                <a:srgbClr val="000000"/>
              </a:solidFill>
            </a:endParaRPr>
          </a:p>
        </p:txBody>
      </p:sp>
      <p:sp>
        <p:nvSpPr>
          <p:cNvPr id="15" name="TextBox 14">
            <a:extLst>
              <a:ext uri="{FF2B5EF4-FFF2-40B4-BE49-F238E27FC236}">
                <a16:creationId xmlns:a16="http://schemas.microsoft.com/office/drawing/2014/main" id="{B31C6F9C-ACB7-462E-A6BA-05A19D9058D7}"/>
              </a:ext>
            </a:extLst>
          </p:cNvPr>
          <p:cNvSpPr txBox="1"/>
          <p:nvPr/>
        </p:nvSpPr>
        <p:spPr>
          <a:xfrm>
            <a:off x="4728753" y="1566960"/>
            <a:ext cx="6831875" cy="4801314"/>
          </a:xfrm>
          <a:prstGeom prst="rect">
            <a:avLst/>
          </a:prstGeom>
          <a:noFill/>
        </p:spPr>
        <p:txBody>
          <a:bodyPr wrap="square">
            <a:spAutoFit/>
          </a:bodyPr>
          <a:lstStyle/>
          <a:p>
            <a:r>
              <a:rPr lang="en-GB" i="1">
                <a:ea typeface="Times New Roman" panose="02020603050405020304" pitchFamily="18" charset="0"/>
              </a:rPr>
              <a:t>“</a:t>
            </a:r>
            <a:r>
              <a:rPr lang="en-GB" i="1">
                <a:effectLst/>
                <a:ea typeface="Times New Roman" panose="02020603050405020304" pitchFamily="18" charset="0"/>
              </a:rPr>
              <a:t>I really like Julienne Dolphin-Wilding’s artwork 'Matrix Revealed' which is a public sculpture on display in Thetford Forest Park in Norfolk. It is a giant geological core sample showing what is deep underneath our feet.’’  </a:t>
            </a:r>
            <a:r>
              <a:rPr lang="en-GB">
                <a:effectLst/>
                <a:ea typeface="Times New Roman" panose="02020603050405020304" pitchFamily="18" charset="0"/>
              </a:rPr>
              <a:t>Kaitlin  </a:t>
            </a:r>
          </a:p>
          <a:p>
            <a:endParaRPr lang="en-GB">
              <a:ea typeface="Times New Roman" panose="02020603050405020304" pitchFamily="18" charset="0"/>
            </a:endParaRPr>
          </a:p>
          <a:p>
            <a:r>
              <a:rPr lang="en-GB" i="1">
                <a:ea typeface="Times New Roman" panose="02020603050405020304" pitchFamily="18" charset="0"/>
              </a:rPr>
              <a:t>“</a:t>
            </a:r>
            <a:r>
              <a:rPr lang="en-GB" i="1">
                <a:effectLst/>
                <a:ea typeface="Times New Roman" panose="02020603050405020304" pitchFamily="18" charset="0"/>
              </a:rPr>
              <a:t>What do you get when you combine geology and creativity? Take a look at Kaitlin's website and discuss her varied approaches to making art which draw on geology and science. You could take inspiration from Kaitlin’s prints and create your own series of artworks inspired by rock samples and fossils.” </a:t>
            </a:r>
            <a:r>
              <a:rPr lang="en-GB">
                <a:ea typeface="Times New Roman" panose="02020603050405020304" pitchFamily="18" charset="0"/>
              </a:rPr>
              <a:t>Gill</a:t>
            </a:r>
          </a:p>
          <a:p>
            <a:endParaRPr lang="en-GB" i="1">
              <a:ea typeface="Times New Roman" panose="02020603050405020304" pitchFamily="18" charset="0"/>
            </a:endParaRPr>
          </a:p>
          <a:p>
            <a:r>
              <a:rPr lang="en-GB">
                <a:ea typeface="Times New Roman" panose="02020603050405020304" pitchFamily="18" charset="0"/>
              </a:rPr>
              <a:t>El Anatsui is a Ghanaian sculptor who works with recycled materials. He often creates installations using pieces of aluminium (aluminium comes from minerals found underground), which are sewn together using copper wire, to make large metal wall sculptures that look like they’re made of cloth. El Anatsui’s work often has lots of different colours, layers, shapes and textures within it.</a:t>
            </a:r>
          </a:p>
        </p:txBody>
      </p:sp>
    </p:spTree>
    <p:extLst>
      <p:ext uri="{BB962C8B-B14F-4D97-AF65-F5344CB8AC3E}">
        <p14:creationId xmlns:p14="http://schemas.microsoft.com/office/powerpoint/2010/main" val="266127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BDF5A3-FB5B-4A79-9C06-A7F86EB411DC}"/>
              </a:ext>
            </a:extLst>
          </p:cNvPr>
          <p:cNvSpPr>
            <a:spLocks noGrp="1"/>
          </p:cNvSpPr>
          <p:nvPr>
            <p:ph idx="1"/>
          </p:nvPr>
        </p:nvSpPr>
        <p:spPr>
          <a:xfrm>
            <a:off x="801938" y="426720"/>
            <a:ext cx="10515600" cy="6004560"/>
          </a:xfrm>
        </p:spPr>
        <p:txBody>
          <a:bodyPr vert="horz" lIns="91440" tIns="45720" rIns="91440" bIns="45720" rtlCol="0" anchor="t">
            <a:normAutofit fontScale="25000" lnSpcReduction="20000"/>
          </a:bodyPr>
          <a:lstStyle/>
          <a:p>
            <a:pPr marL="0" indent="0">
              <a:lnSpc>
                <a:spcPct val="120000"/>
              </a:lnSpc>
              <a:spcBef>
                <a:spcPts val="0"/>
              </a:spcBef>
              <a:buNone/>
              <a:defRPr/>
            </a:pPr>
            <a:r>
              <a:rPr lang="en-GB" sz="9800" b="1" dirty="0">
                <a:solidFill>
                  <a:srgbClr val="7070DA"/>
                </a:solidFill>
                <a:latin typeface="Ink Free"/>
              </a:rPr>
              <a:t>How to use this resource</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indent="0">
              <a:buNone/>
            </a:pPr>
            <a:r>
              <a:rPr lang="en-GB" sz="6400" dirty="0"/>
              <a:t>You can use this resource in two ways:</a:t>
            </a:r>
          </a:p>
          <a:p>
            <a:pPr>
              <a:buFontTx/>
              <a:buChar char="-"/>
            </a:pPr>
            <a:r>
              <a:rPr lang="en-GB" sz="6400" dirty="0"/>
              <a:t>As a live PowerPoint presentation for the whole class to view</a:t>
            </a:r>
          </a:p>
          <a:p>
            <a:pPr>
              <a:buFontTx/>
              <a:buChar char="-"/>
            </a:pPr>
            <a:r>
              <a:rPr lang="en-GB" sz="6400" dirty="0"/>
              <a:t>As a printed pdf</a:t>
            </a:r>
          </a:p>
          <a:p>
            <a:pPr marL="0" indent="0">
              <a:buNone/>
            </a:pPr>
            <a:endParaRPr lang="en-GB" sz="6400" dirty="0"/>
          </a:p>
          <a:p>
            <a:pPr marL="0" indent="0">
              <a:buNone/>
            </a:pPr>
            <a:r>
              <a:rPr lang="en-GB" sz="6400" dirty="0"/>
              <a:t>Each year group has a dedicated set of slides. </a:t>
            </a:r>
          </a:p>
          <a:p>
            <a:pPr marL="0" indent="0">
              <a:buNone/>
            </a:pPr>
            <a:r>
              <a:rPr lang="en-GB" sz="6400" dirty="0"/>
              <a:t>The main content of each slide is directed at the pupils.</a:t>
            </a:r>
          </a:p>
          <a:p>
            <a:pPr marL="0" indent="0">
              <a:buNone/>
            </a:pPr>
            <a:r>
              <a:rPr lang="en-GB" sz="6400" dirty="0"/>
              <a:t>This content is animated to ensure that the teacher is in control of the pace of the lesson.</a:t>
            </a:r>
          </a:p>
          <a:p>
            <a:pPr marL="0" indent="0">
              <a:buNone/>
            </a:pPr>
            <a:r>
              <a:rPr lang="en-GB" sz="6400" dirty="0"/>
              <a:t>Each slide also has a corresponding set of ‘notes’, which are directed at the teacher.</a:t>
            </a:r>
          </a:p>
          <a:p>
            <a:pPr marL="0" indent="0">
              <a:buNone/>
            </a:pPr>
            <a:endParaRPr lang="en-GB" sz="6400" dirty="0"/>
          </a:p>
          <a:p>
            <a:pPr marL="0" indent="0">
              <a:buNone/>
            </a:pPr>
            <a:r>
              <a:rPr lang="en-GB" sz="6400" u="sng" dirty="0"/>
              <a:t>To use the resource in PowerPoint Slide Show mode:</a:t>
            </a:r>
          </a:p>
          <a:p>
            <a:pPr>
              <a:buFontTx/>
              <a:buChar char="-"/>
            </a:pPr>
            <a:r>
              <a:rPr lang="en-GB" sz="6400" dirty="0"/>
              <a:t>Go to the slide you wish to begin from</a:t>
            </a:r>
          </a:p>
          <a:p>
            <a:pPr>
              <a:buFontTx/>
              <a:buChar char="-"/>
            </a:pPr>
            <a:r>
              <a:rPr lang="en-GB" sz="6400" dirty="0"/>
              <a:t>Click ‘Slide Show’ tab in the top navigation bar</a:t>
            </a:r>
          </a:p>
          <a:p>
            <a:pPr>
              <a:buFontTx/>
              <a:buChar char="-"/>
            </a:pPr>
            <a:r>
              <a:rPr lang="en-GB" sz="6400" dirty="0"/>
              <a:t>Click ‘From Current Slide’ in the menu bar</a:t>
            </a:r>
          </a:p>
          <a:p>
            <a:pPr>
              <a:buFontTx/>
              <a:buChar char="-"/>
            </a:pPr>
            <a:r>
              <a:rPr lang="en-GB" sz="6400" dirty="0"/>
              <a:t>To see the notes in this mode, click on the ‘…’ in the lefthand corner and select Presenter View</a:t>
            </a:r>
          </a:p>
          <a:p>
            <a:pPr marL="0" indent="0">
              <a:buNone/>
            </a:pPr>
            <a:endParaRPr lang="en-GB" sz="6400" dirty="0"/>
          </a:p>
          <a:p>
            <a:pPr marL="0" indent="0">
              <a:buNone/>
            </a:pPr>
            <a:r>
              <a:rPr lang="en-GB" sz="6400" u="sng" dirty="0"/>
              <a:t>To view the notes:</a:t>
            </a:r>
          </a:p>
          <a:p>
            <a:pPr>
              <a:buFontTx/>
              <a:buChar char="-"/>
            </a:pPr>
            <a:r>
              <a:rPr lang="en-GB" sz="6400" dirty="0">
                <a:effectLst/>
                <a:ea typeface="Times New Roman" panose="02020603050405020304" pitchFamily="18" charset="0"/>
              </a:rPr>
              <a:t>Click on the View tab in the top navigation bar</a:t>
            </a:r>
          </a:p>
          <a:p>
            <a:pPr>
              <a:buFontTx/>
              <a:buChar char="-"/>
            </a:pPr>
            <a:r>
              <a:rPr lang="en-GB" sz="6400" dirty="0">
                <a:ea typeface="Times New Roman" panose="02020603050405020304" pitchFamily="18" charset="0"/>
              </a:rPr>
              <a:t>S</a:t>
            </a:r>
            <a:r>
              <a:rPr lang="en-GB" sz="6400" dirty="0">
                <a:effectLst/>
                <a:ea typeface="Times New Roman" panose="02020603050405020304" pitchFamily="18" charset="0"/>
              </a:rPr>
              <a:t>elect </a:t>
            </a:r>
            <a:r>
              <a:rPr lang="en-GB" sz="6400" dirty="0">
                <a:ea typeface="Times New Roman" panose="02020603050405020304" pitchFamily="18" charset="0"/>
              </a:rPr>
              <a:t>‘N</a:t>
            </a:r>
            <a:r>
              <a:rPr lang="en-GB" sz="6400" dirty="0">
                <a:effectLst/>
                <a:ea typeface="Times New Roman" panose="02020603050405020304" pitchFamily="18" charset="0"/>
              </a:rPr>
              <a:t>otes’ to see these at the bottom of each slide</a:t>
            </a:r>
            <a:endParaRPr lang="en-GB" sz="6400" dirty="0"/>
          </a:p>
          <a:p>
            <a:pPr marL="0" indent="0">
              <a:buNone/>
            </a:pPr>
            <a:endParaRPr lang="en-GB" dirty="0"/>
          </a:p>
        </p:txBody>
      </p:sp>
      <p:grpSp>
        <p:nvGrpSpPr>
          <p:cNvPr id="10" name="Group 9">
            <a:extLst>
              <a:ext uri="{FF2B5EF4-FFF2-40B4-BE49-F238E27FC236}">
                <a16:creationId xmlns:a16="http://schemas.microsoft.com/office/drawing/2014/main" id="{3299A395-0886-441A-8541-76DD1CFF99AF}"/>
              </a:ext>
            </a:extLst>
          </p:cNvPr>
          <p:cNvGrpSpPr/>
          <p:nvPr/>
        </p:nvGrpSpPr>
        <p:grpSpPr>
          <a:xfrm rot="20335896">
            <a:off x="9418811" y="520808"/>
            <a:ext cx="2379473" cy="2632936"/>
            <a:chOff x="7550150" y="1482554"/>
            <a:chExt cx="4097867" cy="4793787"/>
          </a:xfrm>
        </p:grpSpPr>
        <p:pic>
          <p:nvPicPr>
            <p:cNvPr id="11" name="Picture 11" descr="A picture containing text, reptile, dinosaur&#10;&#10;Description automatically generated">
              <a:extLst>
                <a:ext uri="{FF2B5EF4-FFF2-40B4-BE49-F238E27FC236}">
                  <a16:creationId xmlns:a16="http://schemas.microsoft.com/office/drawing/2014/main" id="{78A4BC5D-DF05-45ED-BDF3-5B6ED3D726E4}"/>
                </a:ext>
              </a:extLst>
            </p:cNvPr>
            <p:cNvPicPr>
              <a:picLocks noChangeAspect="1"/>
            </p:cNvPicPr>
            <p:nvPr/>
          </p:nvPicPr>
          <p:blipFill>
            <a:blip r:embed="rId2"/>
            <a:stretch>
              <a:fillRect/>
            </a:stretch>
          </p:blipFill>
          <p:spPr>
            <a:xfrm>
              <a:off x="7550150" y="2559152"/>
              <a:ext cx="1589617" cy="681363"/>
            </a:xfrm>
            <a:prstGeom prst="rect">
              <a:avLst/>
            </a:prstGeom>
          </p:spPr>
        </p:pic>
        <p:pic>
          <p:nvPicPr>
            <p:cNvPr id="12" name="Picture 12" descr="A picture containing mask&#10;&#10;Description automatically generated">
              <a:extLst>
                <a:ext uri="{FF2B5EF4-FFF2-40B4-BE49-F238E27FC236}">
                  <a16:creationId xmlns:a16="http://schemas.microsoft.com/office/drawing/2014/main" id="{06878D1C-ACB5-4D88-B14A-D0B7C75508D9}"/>
                </a:ext>
              </a:extLst>
            </p:cNvPr>
            <p:cNvPicPr>
              <a:picLocks noChangeAspect="1"/>
            </p:cNvPicPr>
            <p:nvPr/>
          </p:nvPicPr>
          <p:blipFill>
            <a:blip r:embed="rId3"/>
            <a:stretch>
              <a:fillRect/>
            </a:stretch>
          </p:blipFill>
          <p:spPr>
            <a:xfrm>
              <a:off x="9148234" y="2393213"/>
              <a:ext cx="1473200" cy="1584740"/>
            </a:xfrm>
            <a:prstGeom prst="rect">
              <a:avLst/>
            </a:prstGeom>
          </p:spPr>
        </p:pic>
        <p:pic>
          <p:nvPicPr>
            <p:cNvPr id="13" name="Picture 13">
              <a:extLst>
                <a:ext uri="{FF2B5EF4-FFF2-40B4-BE49-F238E27FC236}">
                  <a16:creationId xmlns:a16="http://schemas.microsoft.com/office/drawing/2014/main" id="{70E98E6B-4819-4702-B279-8F55C34BBE0D}"/>
                </a:ext>
              </a:extLst>
            </p:cNvPr>
            <p:cNvPicPr>
              <a:picLocks noChangeAspect="1"/>
            </p:cNvPicPr>
            <p:nvPr/>
          </p:nvPicPr>
          <p:blipFill>
            <a:blip r:embed="rId4"/>
            <a:stretch>
              <a:fillRect/>
            </a:stretch>
          </p:blipFill>
          <p:spPr>
            <a:xfrm>
              <a:off x="10735733" y="3428631"/>
              <a:ext cx="912284" cy="1016739"/>
            </a:xfrm>
            <a:prstGeom prst="rect">
              <a:avLst/>
            </a:prstGeom>
          </p:spPr>
        </p:pic>
        <p:pic>
          <p:nvPicPr>
            <p:cNvPr id="14" name="Picture 16">
              <a:extLst>
                <a:ext uri="{FF2B5EF4-FFF2-40B4-BE49-F238E27FC236}">
                  <a16:creationId xmlns:a16="http://schemas.microsoft.com/office/drawing/2014/main" id="{9D7AE888-2062-445B-A181-0ABFEAB75021}"/>
                </a:ext>
              </a:extLst>
            </p:cNvPr>
            <p:cNvPicPr>
              <a:picLocks noChangeAspect="1"/>
            </p:cNvPicPr>
            <p:nvPr/>
          </p:nvPicPr>
          <p:blipFill>
            <a:blip r:embed="rId5"/>
            <a:stretch>
              <a:fillRect/>
            </a:stretch>
          </p:blipFill>
          <p:spPr>
            <a:xfrm>
              <a:off x="10428817" y="1482554"/>
              <a:ext cx="1039284" cy="1225893"/>
            </a:xfrm>
            <a:prstGeom prst="rect">
              <a:avLst/>
            </a:prstGeom>
          </p:spPr>
        </p:pic>
        <p:pic>
          <p:nvPicPr>
            <p:cNvPr id="15" name="Picture 19" descr="A picture containing text&#10;&#10;Description automatically generated">
              <a:extLst>
                <a:ext uri="{FF2B5EF4-FFF2-40B4-BE49-F238E27FC236}">
                  <a16:creationId xmlns:a16="http://schemas.microsoft.com/office/drawing/2014/main" id="{F3C617BE-D2DD-4419-8D08-948579F7FDB7}"/>
                </a:ext>
              </a:extLst>
            </p:cNvPr>
            <p:cNvPicPr>
              <a:picLocks noChangeAspect="1"/>
            </p:cNvPicPr>
            <p:nvPr/>
          </p:nvPicPr>
          <p:blipFill>
            <a:blip r:embed="rId6"/>
            <a:stretch>
              <a:fillRect/>
            </a:stretch>
          </p:blipFill>
          <p:spPr>
            <a:xfrm rot="21300000">
              <a:off x="9889067" y="4698577"/>
              <a:ext cx="1155700" cy="1577764"/>
            </a:xfrm>
            <a:prstGeom prst="rect">
              <a:avLst/>
            </a:prstGeom>
          </p:spPr>
        </p:pic>
      </p:grpSp>
    </p:spTree>
    <p:extLst>
      <p:ext uri="{BB962C8B-B14F-4D97-AF65-F5344CB8AC3E}">
        <p14:creationId xmlns:p14="http://schemas.microsoft.com/office/powerpoint/2010/main" val="3634965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E757C6FD-0E55-4BFE-B988-20F8CCF0775B}"/>
              </a:ext>
            </a:extLst>
          </p:cNvPr>
          <p:cNvPicPr>
            <a:picLocks noChangeAspect="1"/>
          </p:cNvPicPr>
          <p:nvPr/>
        </p:nvPicPr>
        <p:blipFill>
          <a:blip r:embed="rId3"/>
          <a:stretch>
            <a:fillRect/>
          </a:stretch>
        </p:blipFill>
        <p:spPr>
          <a:xfrm>
            <a:off x="0" y="-4445"/>
            <a:ext cx="12232640" cy="6866890"/>
          </a:xfrm>
          <a:prstGeom prst="rect">
            <a:avLst/>
          </a:prstGeom>
        </p:spPr>
      </p:pic>
      <p:sp>
        <p:nvSpPr>
          <p:cNvPr id="3" name="Content Placeholder 2">
            <a:extLst>
              <a:ext uri="{FF2B5EF4-FFF2-40B4-BE49-F238E27FC236}">
                <a16:creationId xmlns:a16="http://schemas.microsoft.com/office/drawing/2014/main" id="{D1312AF9-1850-4B98-BAA4-78FC29ADACE9}"/>
              </a:ext>
            </a:extLst>
          </p:cNvPr>
          <p:cNvSpPr>
            <a:spLocks noGrp="1"/>
          </p:cNvSpPr>
          <p:nvPr>
            <p:ph idx="1"/>
          </p:nvPr>
        </p:nvSpPr>
        <p:spPr>
          <a:xfrm>
            <a:off x="2402840" y="3938905"/>
            <a:ext cx="8950960" cy="2238058"/>
          </a:xfrm>
        </p:spPr>
        <p:txBody>
          <a:bodyPr vert="horz" lIns="91440" tIns="45720" rIns="91440" bIns="45720" rtlCol="0" anchor="t">
            <a:normAutofit/>
          </a:bodyPr>
          <a:lstStyle/>
          <a:p>
            <a:pPr marL="0" indent="0">
              <a:buNone/>
            </a:pPr>
            <a:r>
              <a:rPr lang="en-GB" sz="4400" b="1">
                <a:latin typeface="Ink Free"/>
              </a:rPr>
              <a:t>With Year 4</a:t>
            </a:r>
          </a:p>
        </p:txBody>
      </p:sp>
    </p:spTree>
    <p:extLst>
      <p:ext uri="{BB962C8B-B14F-4D97-AF65-F5344CB8AC3E}">
        <p14:creationId xmlns:p14="http://schemas.microsoft.com/office/powerpoint/2010/main" val="2276885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5D8C2A-C071-4B48-9164-EB8966E03709}"/>
              </a:ext>
            </a:extLst>
          </p:cNvPr>
          <p:cNvSpPr/>
          <p:nvPr/>
        </p:nvSpPr>
        <p:spPr>
          <a:xfrm>
            <a:off x="-2117" y="-2117"/>
            <a:ext cx="12382499" cy="910166"/>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69047FF1-7BE6-4259-9FE9-7CED95847177}"/>
              </a:ext>
            </a:extLst>
          </p:cNvPr>
          <p:cNvSpPr>
            <a:spLocks noGrp="1"/>
          </p:cNvSpPr>
          <p:nvPr>
            <p:ph idx="1"/>
          </p:nvPr>
        </p:nvSpPr>
        <p:spPr>
          <a:xfrm>
            <a:off x="838199" y="2394585"/>
            <a:ext cx="5732417" cy="2685098"/>
          </a:xfrm>
        </p:spPr>
        <p:txBody>
          <a:bodyPr vert="horz" lIns="91440" tIns="45720" rIns="91440" bIns="45720" rtlCol="0" anchor="t">
            <a:normAutofit/>
          </a:bodyPr>
          <a:lstStyle/>
          <a:p>
            <a:pPr marL="0" indent="0">
              <a:buNone/>
            </a:pPr>
            <a:r>
              <a:rPr lang="en-GB" sz="2000" b="0" i="1" u="none" strike="noStrike" dirty="0">
                <a:solidFill>
                  <a:srgbClr val="000000"/>
                </a:solidFill>
                <a:effectLst/>
              </a:rPr>
              <a:t>Compare teeth and organise into groups, by either types of teeth or different species.</a:t>
            </a:r>
            <a:r>
              <a:rPr lang="en-GB" sz="2000" i="1" dirty="0"/>
              <a:t> </a:t>
            </a:r>
          </a:p>
          <a:p>
            <a:pPr marL="0" indent="0">
              <a:buNone/>
            </a:pPr>
            <a:endParaRPr lang="en-GB" sz="2000" i="1" dirty="0"/>
          </a:p>
          <a:p>
            <a:pPr marL="0" indent="0">
              <a:buNone/>
            </a:pPr>
            <a:endParaRPr lang="en-GB" sz="2000" i="1" dirty="0"/>
          </a:p>
          <a:p>
            <a:pPr marL="0" indent="0">
              <a:buNone/>
            </a:pPr>
            <a:r>
              <a:rPr lang="en-GB" sz="2400" b="1" dirty="0"/>
              <a:t>You will need:</a:t>
            </a:r>
            <a:endParaRPr lang="en-GB" sz="2400" b="1" dirty="0">
              <a:cs typeface="Calibri"/>
            </a:endParaRPr>
          </a:p>
          <a:p>
            <a:r>
              <a:rPr lang="en-GB" sz="2000" dirty="0">
                <a:solidFill>
                  <a:srgbClr val="000000"/>
                </a:solidFill>
              </a:rPr>
              <a:t>Pictures of different types of human teeth. </a:t>
            </a:r>
            <a:endParaRPr lang="en-GB" sz="2000" dirty="0">
              <a:solidFill>
                <a:srgbClr val="000000"/>
              </a:solidFill>
              <a:cs typeface="Calibri"/>
            </a:endParaRPr>
          </a:p>
          <a:p>
            <a:pPr marL="0" indent="0">
              <a:buNone/>
            </a:pPr>
            <a:endParaRPr lang="en-GB" sz="2000" i="1" dirty="0"/>
          </a:p>
          <a:p>
            <a:pPr marL="0" indent="0">
              <a:buNone/>
            </a:pPr>
            <a:endParaRPr lang="en-GB" sz="2000" i="1" dirty="0"/>
          </a:p>
        </p:txBody>
      </p:sp>
      <p:sp>
        <p:nvSpPr>
          <p:cNvPr id="5" name="Title 1">
            <a:extLst>
              <a:ext uri="{FF2B5EF4-FFF2-40B4-BE49-F238E27FC236}">
                <a16:creationId xmlns:a16="http://schemas.microsoft.com/office/drawing/2014/main" id="{7B903980-B61D-4A2A-9E52-2A3A4AB11522}"/>
              </a:ext>
            </a:extLst>
          </p:cNvPr>
          <p:cNvSpPr txBox="1">
            <a:spLocks/>
          </p:cNvSpPr>
          <p:nvPr/>
        </p:nvSpPr>
        <p:spPr>
          <a:xfrm>
            <a:off x="835479" y="375747"/>
            <a:ext cx="4906434" cy="60567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i="1">
                <a:solidFill>
                  <a:schemeClr val="bg1"/>
                </a:solidFill>
              </a:rPr>
              <a:t>Classification activity</a:t>
            </a:r>
            <a:r>
              <a:rPr lang="en-GB" sz="4700" b="1" i="1">
                <a:solidFill>
                  <a:schemeClr val="accent4">
                    <a:lumMod val="75000"/>
                  </a:schemeClr>
                </a:solidFill>
              </a:rPr>
              <a:t> </a:t>
            </a:r>
            <a:br>
              <a:rPr lang="en-GB" sz="3200" i="1"/>
            </a:br>
            <a:r>
              <a:rPr lang="en-GB" sz="3100" i="1"/>
              <a:t>   </a:t>
            </a:r>
            <a:r>
              <a:rPr lang="en-GB" sz="1400" i="1"/>
              <a:t>  </a:t>
            </a:r>
            <a:endParaRPr lang="en-GB" i="1"/>
          </a:p>
        </p:txBody>
      </p:sp>
      <p:pic>
        <p:nvPicPr>
          <p:cNvPr id="9" name="Picture 9">
            <a:extLst>
              <a:ext uri="{FF2B5EF4-FFF2-40B4-BE49-F238E27FC236}">
                <a16:creationId xmlns:a16="http://schemas.microsoft.com/office/drawing/2014/main" id="{99B9C779-76F0-446F-ABA1-BD4DB8C6016E}"/>
              </a:ext>
            </a:extLst>
          </p:cNvPr>
          <p:cNvPicPr>
            <a:picLocks noChangeAspect="1"/>
          </p:cNvPicPr>
          <p:nvPr/>
        </p:nvPicPr>
        <p:blipFill>
          <a:blip r:embed="rId3"/>
          <a:stretch>
            <a:fillRect/>
          </a:stretch>
        </p:blipFill>
        <p:spPr>
          <a:xfrm>
            <a:off x="853440" y="1276841"/>
            <a:ext cx="4815840" cy="1022639"/>
          </a:xfrm>
          <a:prstGeom prst="rect">
            <a:avLst/>
          </a:prstGeom>
        </p:spPr>
      </p:pic>
      <p:pic>
        <p:nvPicPr>
          <p:cNvPr id="2" name="Picture 3">
            <a:extLst>
              <a:ext uri="{FF2B5EF4-FFF2-40B4-BE49-F238E27FC236}">
                <a16:creationId xmlns:a16="http://schemas.microsoft.com/office/drawing/2014/main" id="{D0D2E8C6-E436-45E0-92A4-12207ECAB9A5}"/>
              </a:ext>
            </a:extLst>
          </p:cNvPr>
          <p:cNvPicPr>
            <a:picLocks noChangeAspect="1"/>
          </p:cNvPicPr>
          <p:nvPr/>
        </p:nvPicPr>
        <p:blipFill>
          <a:blip r:embed="rId4"/>
          <a:stretch>
            <a:fillRect/>
          </a:stretch>
        </p:blipFill>
        <p:spPr>
          <a:xfrm>
            <a:off x="8117840" y="4420263"/>
            <a:ext cx="1757680" cy="1888435"/>
          </a:xfrm>
          <a:prstGeom prst="rect">
            <a:avLst/>
          </a:prstGeom>
        </p:spPr>
      </p:pic>
      <p:pic>
        <p:nvPicPr>
          <p:cNvPr id="4" name="Picture 6">
            <a:extLst>
              <a:ext uri="{FF2B5EF4-FFF2-40B4-BE49-F238E27FC236}">
                <a16:creationId xmlns:a16="http://schemas.microsoft.com/office/drawing/2014/main" id="{3BECC202-57A3-4B99-8D50-45912ABD5207}"/>
              </a:ext>
            </a:extLst>
          </p:cNvPr>
          <p:cNvPicPr>
            <a:picLocks noChangeAspect="1"/>
          </p:cNvPicPr>
          <p:nvPr/>
        </p:nvPicPr>
        <p:blipFill>
          <a:blip r:embed="rId5"/>
          <a:stretch>
            <a:fillRect/>
          </a:stretch>
        </p:blipFill>
        <p:spPr>
          <a:xfrm>
            <a:off x="6360160" y="2645797"/>
            <a:ext cx="1757680" cy="1962647"/>
          </a:xfrm>
          <a:prstGeom prst="rect">
            <a:avLst/>
          </a:prstGeom>
        </p:spPr>
      </p:pic>
      <p:pic>
        <p:nvPicPr>
          <p:cNvPr id="8" name="Picture 9" descr="Logo&#10;&#10;Description automatically generated">
            <a:extLst>
              <a:ext uri="{FF2B5EF4-FFF2-40B4-BE49-F238E27FC236}">
                <a16:creationId xmlns:a16="http://schemas.microsoft.com/office/drawing/2014/main" id="{49F3D63B-3774-4980-88F9-B40670D6AEC7}"/>
              </a:ext>
            </a:extLst>
          </p:cNvPr>
          <p:cNvPicPr>
            <a:picLocks noChangeAspect="1"/>
          </p:cNvPicPr>
          <p:nvPr/>
        </p:nvPicPr>
        <p:blipFill>
          <a:blip r:embed="rId6"/>
          <a:stretch>
            <a:fillRect/>
          </a:stretch>
        </p:blipFill>
        <p:spPr>
          <a:xfrm>
            <a:off x="8117840" y="1256969"/>
            <a:ext cx="1757680" cy="1885343"/>
          </a:xfrm>
          <a:prstGeom prst="rect">
            <a:avLst/>
          </a:prstGeom>
        </p:spPr>
      </p:pic>
      <p:pic>
        <p:nvPicPr>
          <p:cNvPr id="10" name="Picture 10" descr="A picture containing shape&#10;&#10;Description automatically generated">
            <a:extLst>
              <a:ext uri="{FF2B5EF4-FFF2-40B4-BE49-F238E27FC236}">
                <a16:creationId xmlns:a16="http://schemas.microsoft.com/office/drawing/2014/main" id="{0F6B867E-7C93-41BD-A332-CDB4500287D0}"/>
              </a:ext>
            </a:extLst>
          </p:cNvPr>
          <p:cNvPicPr>
            <a:picLocks noChangeAspect="1"/>
          </p:cNvPicPr>
          <p:nvPr/>
        </p:nvPicPr>
        <p:blipFill>
          <a:blip r:embed="rId7"/>
          <a:stretch>
            <a:fillRect/>
          </a:stretch>
        </p:blipFill>
        <p:spPr>
          <a:xfrm>
            <a:off x="9875520" y="2648889"/>
            <a:ext cx="1757680" cy="1976783"/>
          </a:xfrm>
          <a:prstGeom prst="rect">
            <a:avLst/>
          </a:prstGeom>
        </p:spPr>
      </p:pic>
    </p:spTree>
    <p:extLst>
      <p:ext uri="{BB962C8B-B14F-4D97-AF65-F5344CB8AC3E}">
        <p14:creationId xmlns:p14="http://schemas.microsoft.com/office/powerpoint/2010/main" val="179764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CDDF4-1A94-4A05-AC0A-CCC5E9BBF8FF}"/>
              </a:ext>
            </a:extLst>
          </p:cNvPr>
          <p:cNvSpPr>
            <a:spLocks noGrp="1"/>
          </p:cNvSpPr>
          <p:nvPr>
            <p:ph idx="1"/>
          </p:nvPr>
        </p:nvSpPr>
        <p:spPr>
          <a:xfrm>
            <a:off x="838200" y="596348"/>
            <a:ext cx="10515600" cy="5580615"/>
          </a:xfrm>
        </p:spPr>
        <p:txBody>
          <a:bodyPr>
            <a:normAutofit lnSpcReduction="10000"/>
          </a:bodyPr>
          <a:lstStyle/>
          <a:p>
            <a:pPr marL="0" indent="0">
              <a:buNone/>
            </a:pPr>
            <a:endParaRPr lang="en-GB" sz="2000">
              <a:solidFill>
                <a:srgbClr val="000000"/>
              </a:solidFill>
            </a:endParaRPr>
          </a:p>
          <a:p>
            <a:pPr marL="0" indent="0">
              <a:buNone/>
            </a:pPr>
            <a:endParaRPr lang="en-GB" sz="2000">
              <a:solidFill>
                <a:srgbClr val="000000"/>
              </a:solidFill>
            </a:endParaRPr>
          </a:p>
          <a:p>
            <a:pPr marL="0" indent="0">
              <a:buNone/>
            </a:pPr>
            <a:endParaRPr lang="en-GB" sz="2000">
              <a:solidFill>
                <a:srgbClr val="000000"/>
              </a:solidFill>
            </a:endParaRPr>
          </a:p>
          <a:p>
            <a:pPr marL="0" indent="0">
              <a:buNone/>
            </a:pPr>
            <a:endParaRPr lang="en-GB" sz="2000">
              <a:solidFill>
                <a:srgbClr val="000000"/>
              </a:solidFill>
            </a:endParaRPr>
          </a:p>
          <a:p>
            <a:pPr marL="457200" indent="-457200">
              <a:buFont typeface="+mj-lt"/>
              <a:buAutoNum type="arabicPeriod"/>
            </a:pPr>
            <a:r>
              <a:rPr lang="en-GB" sz="2000">
                <a:solidFill>
                  <a:srgbClr val="000000"/>
                </a:solidFill>
              </a:rPr>
              <a:t>Have a careful look at your selection of teeth images.</a:t>
            </a:r>
            <a:r>
              <a:rPr lang="en-GB" sz="2000"/>
              <a:t> </a:t>
            </a:r>
          </a:p>
          <a:p>
            <a:pPr marL="457200" indent="-457200">
              <a:buFont typeface="+mj-lt"/>
              <a:buAutoNum type="arabicPeriod"/>
            </a:pPr>
            <a:r>
              <a:rPr lang="en-GB" sz="2000">
                <a:solidFill>
                  <a:srgbClr val="000000"/>
                </a:solidFill>
              </a:rPr>
              <a:t>Discuss the functions of the different types of teeth. </a:t>
            </a:r>
            <a:r>
              <a:rPr lang="en-GB" sz="2000"/>
              <a:t> </a:t>
            </a:r>
          </a:p>
          <a:p>
            <a:pPr marL="457200" indent="-457200">
              <a:buFont typeface="+mj-lt"/>
              <a:buAutoNum type="arabicPeriod"/>
            </a:pPr>
            <a:r>
              <a:rPr lang="en-GB" sz="2000">
                <a:solidFill>
                  <a:srgbClr val="000000"/>
                </a:solidFill>
              </a:rPr>
              <a:t>Sort the teeth pictures into their types.</a:t>
            </a:r>
          </a:p>
          <a:p>
            <a:pPr marL="0" indent="0">
              <a:buNone/>
            </a:pPr>
            <a:endParaRPr lang="en-GB" sz="2000">
              <a:solidFill>
                <a:srgbClr val="000000"/>
              </a:solidFill>
            </a:endParaRPr>
          </a:p>
          <a:p>
            <a:pPr marL="457200" lvl="1" indent="0">
              <a:buNone/>
            </a:pPr>
            <a:r>
              <a:rPr lang="en-GB" b="1">
                <a:solidFill>
                  <a:srgbClr val="000000"/>
                </a:solidFill>
                <a:latin typeface="Ink Free" panose="03080402000500000000" pitchFamily="66" charset="0"/>
              </a:rPr>
              <a:t>Quick Quiz: </a:t>
            </a:r>
            <a:r>
              <a:rPr lang="en-GB">
                <a:solidFill>
                  <a:srgbClr val="000000"/>
                </a:solidFill>
                <a:latin typeface="Ink Free" panose="03080402000500000000" pitchFamily="66" charset="0"/>
              </a:rPr>
              <a:t>Can you remember what they are?</a:t>
            </a:r>
          </a:p>
          <a:p>
            <a:pPr lvl="1"/>
            <a:r>
              <a:rPr lang="en-GB" sz="2000">
                <a:solidFill>
                  <a:srgbClr val="000000"/>
                </a:solidFill>
                <a:latin typeface="Ink Free" panose="03080402000500000000" pitchFamily="66" charset="0"/>
              </a:rPr>
              <a:t>Incisor</a:t>
            </a:r>
          </a:p>
          <a:p>
            <a:pPr lvl="1"/>
            <a:r>
              <a:rPr lang="en-GB" sz="2000">
                <a:solidFill>
                  <a:srgbClr val="000000"/>
                </a:solidFill>
                <a:latin typeface="Ink Free" panose="03080402000500000000" pitchFamily="66" charset="0"/>
              </a:rPr>
              <a:t>Canine</a:t>
            </a:r>
          </a:p>
          <a:p>
            <a:pPr lvl="1"/>
            <a:r>
              <a:rPr lang="en-GB" sz="2000">
                <a:solidFill>
                  <a:srgbClr val="000000"/>
                </a:solidFill>
                <a:latin typeface="Ink Free" panose="03080402000500000000" pitchFamily="66" charset="0"/>
              </a:rPr>
              <a:t>Premolar</a:t>
            </a:r>
          </a:p>
          <a:p>
            <a:pPr lvl="1"/>
            <a:r>
              <a:rPr lang="en-GB" sz="2000">
                <a:solidFill>
                  <a:srgbClr val="000000"/>
                </a:solidFill>
                <a:latin typeface="Ink Free" panose="03080402000500000000" pitchFamily="66" charset="0"/>
              </a:rPr>
              <a:t>Molar</a:t>
            </a:r>
          </a:p>
          <a:p>
            <a:pPr marL="457200" lvl="1" indent="0">
              <a:buNone/>
            </a:pPr>
            <a:endParaRPr lang="en-GB" sz="2000">
              <a:solidFill>
                <a:srgbClr val="000000"/>
              </a:solidFill>
              <a:latin typeface="Ink Free" panose="03080402000500000000" pitchFamily="66" charset="0"/>
            </a:endParaRPr>
          </a:p>
          <a:p>
            <a:pPr marL="457200" indent="-457200">
              <a:buFont typeface="+mj-lt"/>
              <a:buAutoNum type="arabicPeriod" startAt="4"/>
            </a:pPr>
            <a:r>
              <a:rPr lang="en-GB" sz="2000"/>
              <a:t> </a:t>
            </a:r>
            <a:r>
              <a:rPr lang="en-GB" sz="2000">
                <a:solidFill>
                  <a:srgbClr val="0B0C0C"/>
                </a:solidFill>
              </a:rPr>
              <a:t>Look carefully at the shapes of the teeth and think about the kinds of marks they make.</a:t>
            </a:r>
            <a:r>
              <a:rPr lang="en-GB" sz="2000"/>
              <a:t> </a:t>
            </a:r>
          </a:p>
          <a:p>
            <a:pPr marL="0" indent="0">
              <a:buNone/>
            </a:pPr>
            <a:endParaRPr lang="en-GB">
              <a:solidFill>
                <a:srgbClr val="000000"/>
              </a:solidFill>
              <a:latin typeface="Arial" panose="020B0604020202020204" pitchFamily="34" charset="0"/>
            </a:endParaRPr>
          </a:p>
          <a:p>
            <a:pPr marL="0" indent="0">
              <a:buNone/>
            </a:pPr>
            <a:endParaRPr lang="en-GB"/>
          </a:p>
          <a:p>
            <a:pPr marL="0" indent="0">
              <a:buNone/>
            </a:pPr>
            <a:endParaRPr lang="en-GB"/>
          </a:p>
        </p:txBody>
      </p:sp>
      <p:pic>
        <p:nvPicPr>
          <p:cNvPr id="4" name="Picture 6" descr="White text on a black background&#10;&#10;Description automatically generated">
            <a:extLst>
              <a:ext uri="{FF2B5EF4-FFF2-40B4-BE49-F238E27FC236}">
                <a16:creationId xmlns:a16="http://schemas.microsoft.com/office/drawing/2014/main" id="{03B2EF6E-8A5E-4A3D-B8C5-73AC13E3E62F}"/>
              </a:ext>
            </a:extLst>
          </p:cNvPr>
          <p:cNvPicPr>
            <a:picLocks noChangeAspect="1"/>
          </p:cNvPicPr>
          <p:nvPr/>
        </p:nvPicPr>
        <p:blipFill>
          <a:blip r:embed="rId3"/>
          <a:stretch>
            <a:fillRect/>
          </a:stretch>
        </p:blipFill>
        <p:spPr>
          <a:xfrm>
            <a:off x="965724" y="1196351"/>
            <a:ext cx="3879742" cy="714256"/>
          </a:xfrm>
          <a:prstGeom prst="rect">
            <a:avLst/>
          </a:prstGeom>
        </p:spPr>
      </p:pic>
      <p:pic>
        <p:nvPicPr>
          <p:cNvPr id="2" name="Picture 4" descr="A picture containing logo&#10;&#10;Description automatically generated">
            <a:extLst>
              <a:ext uri="{FF2B5EF4-FFF2-40B4-BE49-F238E27FC236}">
                <a16:creationId xmlns:a16="http://schemas.microsoft.com/office/drawing/2014/main" id="{78887A7A-AF89-4E4D-8DE3-F5DE667F4CCF}"/>
              </a:ext>
            </a:extLst>
          </p:cNvPr>
          <p:cNvPicPr>
            <a:picLocks noChangeAspect="1"/>
          </p:cNvPicPr>
          <p:nvPr/>
        </p:nvPicPr>
        <p:blipFill>
          <a:blip r:embed="rId4"/>
          <a:stretch>
            <a:fillRect/>
          </a:stretch>
        </p:blipFill>
        <p:spPr>
          <a:xfrm>
            <a:off x="8534400" y="1322262"/>
            <a:ext cx="2082800" cy="2953637"/>
          </a:xfrm>
          <a:prstGeom prst="rect">
            <a:avLst/>
          </a:prstGeom>
        </p:spPr>
      </p:pic>
    </p:spTree>
    <p:extLst>
      <p:ext uri="{BB962C8B-B14F-4D97-AF65-F5344CB8AC3E}">
        <p14:creationId xmlns:p14="http://schemas.microsoft.com/office/powerpoint/2010/main" val="311623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1E6A3-052C-45C2-AA93-07AA9F1319EF}"/>
              </a:ext>
            </a:extLst>
          </p:cNvPr>
          <p:cNvSpPr>
            <a:spLocks noGrp="1"/>
          </p:cNvSpPr>
          <p:nvPr>
            <p:ph idx="1"/>
          </p:nvPr>
        </p:nvSpPr>
        <p:spPr>
          <a:xfrm>
            <a:off x="838200" y="2110105"/>
            <a:ext cx="10515600" cy="1242378"/>
          </a:xfrm>
        </p:spPr>
        <p:txBody>
          <a:bodyPr vert="horz" lIns="91440" tIns="45720" rIns="91440" bIns="45720" rtlCol="0" anchor="t">
            <a:normAutofit/>
          </a:bodyPr>
          <a:lstStyle/>
          <a:p>
            <a:pPr marL="0" indent="0">
              <a:buNone/>
            </a:pPr>
            <a:r>
              <a:rPr lang="en-GB" b="1" dirty="0">
                <a:latin typeface="Ink Free"/>
              </a:rPr>
              <a:t>Medium: Clay / Sculpture</a:t>
            </a:r>
          </a:p>
          <a:p>
            <a:pPr marL="0" indent="0">
              <a:buNone/>
            </a:pPr>
            <a:r>
              <a:rPr lang="en-GB" sz="1800" b="0" i="0" u="none" strike="noStrike" dirty="0">
                <a:solidFill>
                  <a:srgbClr val="000000"/>
                </a:solidFill>
                <a:effectLst/>
                <a:cs typeface="Arial"/>
              </a:rPr>
              <a:t>Explore the imprints and textures created by different types of teeth, using clay to create relief tile sculptures.</a:t>
            </a:r>
            <a:r>
              <a:rPr lang="en-GB" dirty="0"/>
              <a:t> </a:t>
            </a:r>
            <a:endParaRPr lang="en-GB" dirty="0">
              <a:cs typeface="Calibri"/>
            </a:endParaRPr>
          </a:p>
          <a:p>
            <a:pPr marL="0" indent="0">
              <a:buNone/>
            </a:pPr>
            <a:endParaRPr lang="en-GB" dirty="0"/>
          </a:p>
          <a:p>
            <a:pPr marL="0" indent="0">
              <a:buNone/>
            </a:pPr>
            <a:endParaRPr lang="en-GB" dirty="0"/>
          </a:p>
          <a:p>
            <a:pPr marL="0" indent="0">
              <a:buNone/>
            </a:pPr>
            <a:endParaRPr lang="en-GB" dirty="0"/>
          </a:p>
        </p:txBody>
      </p:sp>
      <p:sp>
        <p:nvSpPr>
          <p:cNvPr id="5" name="Rectangle 4">
            <a:extLst>
              <a:ext uri="{FF2B5EF4-FFF2-40B4-BE49-F238E27FC236}">
                <a16:creationId xmlns:a16="http://schemas.microsoft.com/office/drawing/2014/main" id="{E0336C98-892B-43DB-A58D-9C4B369D2F0D}"/>
              </a:ext>
            </a:extLst>
          </p:cNvPr>
          <p:cNvSpPr/>
          <p:nvPr/>
        </p:nvSpPr>
        <p:spPr>
          <a:xfrm>
            <a:off x="-2117" y="-2117"/>
            <a:ext cx="12382499" cy="910166"/>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11C6232E-FC62-4C42-A775-5016E24F7F72}"/>
              </a:ext>
            </a:extLst>
          </p:cNvPr>
          <p:cNvSpPr txBox="1">
            <a:spLocks/>
          </p:cNvSpPr>
          <p:nvPr/>
        </p:nvSpPr>
        <p:spPr>
          <a:xfrm>
            <a:off x="835479" y="375747"/>
            <a:ext cx="4906434" cy="605673"/>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i="1">
                <a:solidFill>
                  <a:schemeClr val="bg1"/>
                </a:solidFill>
              </a:rPr>
              <a:t>Art activity</a:t>
            </a:r>
            <a:r>
              <a:rPr lang="en-GB" sz="4700" b="1" i="1">
                <a:solidFill>
                  <a:schemeClr val="accent4">
                    <a:lumMod val="75000"/>
                  </a:schemeClr>
                </a:solidFill>
              </a:rPr>
              <a:t> </a:t>
            </a:r>
            <a:br>
              <a:rPr lang="en-GB" sz="3200" i="1"/>
            </a:br>
            <a:r>
              <a:rPr lang="en-GB" sz="3100" i="1"/>
              <a:t>   </a:t>
            </a:r>
            <a:r>
              <a:rPr lang="en-GB" sz="1400" i="1"/>
              <a:t>  </a:t>
            </a:r>
            <a:endParaRPr lang="en-GB" i="1"/>
          </a:p>
        </p:txBody>
      </p:sp>
      <p:pic>
        <p:nvPicPr>
          <p:cNvPr id="10" name="Picture 10" descr="A picture containing dark&#10;&#10;Description automatically generated">
            <a:extLst>
              <a:ext uri="{FF2B5EF4-FFF2-40B4-BE49-F238E27FC236}">
                <a16:creationId xmlns:a16="http://schemas.microsoft.com/office/drawing/2014/main" id="{7C21954C-0787-446A-A424-243ECDBD7B57}"/>
              </a:ext>
            </a:extLst>
          </p:cNvPr>
          <p:cNvPicPr>
            <a:picLocks noChangeAspect="1"/>
          </p:cNvPicPr>
          <p:nvPr/>
        </p:nvPicPr>
        <p:blipFill>
          <a:blip r:embed="rId3"/>
          <a:stretch>
            <a:fillRect/>
          </a:stretch>
        </p:blipFill>
        <p:spPr>
          <a:xfrm>
            <a:off x="782320" y="1199636"/>
            <a:ext cx="5354320" cy="648728"/>
          </a:xfrm>
          <a:prstGeom prst="rect">
            <a:avLst/>
          </a:prstGeom>
        </p:spPr>
      </p:pic>
      <p:pic>
        <p:nvPicPr>
          <p:cNvPr id="8" name="Picture 8" descr="Icon&#10;&#10;Description automatically generated">
            <a:extLst>
              <a:ext uri="{FF2B5EF4-FFF2-40B4-BE49-F238E27FC236}">
                <a16:creationId xmlns:a16="http://schemas.microsoft.com/office/drawing/2014/main" id="{EB14A347-C646-4156-BBDF-028322C502E8}"/>
              </a:ext>
            </a:extLst>
          </p:cNvPr>
          <p:cNvPicPr>
            <a:picLocks noChangeAspect="1"/>
          </p:cNvPicPr>
          <p:nvPr/>
        </p:nvPicPr>
        <p:blipFill>
          <a:blip r:embed="rId4"/>
          <a:stretch>
            <a:fillRect/>
          </a:stretch>
        </p:blipFill>
        <p:spPr>
          <a:xfrm>
            <a:off x="7970729" y="3571269"/>
            <a:ext cx="2743200" cy="2283299"/>
          </a:xfrm>
          <a:prstGeom prst="rect">
            <a:avLst/>
          </a:prstGeom>
        </p:spPr>
      </p:pic>
      <p:pic>
        <p:nvPicPr>
          <p:cNvPr id="9" name="Picture 10" descr="Icon&#10;&#10;Description automatically generated">
            <a:extLst>
              <a:ext uri="{FF2B5EF4-FFF2-40B4-BE49-F238E27FC236}">
                <a16:creationId xmlns:a16="http://schemas.microsoft.com/office/drawing/2014/main" id="{95AC3700-DAC5-413D-8F45-C9FDCDEAF47F}"/>
              </a:ext>
            </a:extLst>
          </p:cNvPr>
          <p:cNvPicPr>
            <a:picLocks noChangeAspect="1"/>
          </p:cNvPicPr>
          <p:nvPr/>
        </p:nvPicPr>
        <p:blipFill>
          <a:blip r:embed="rId5"/>
          <a:stretch>
            <a:fillRect/>
          </a:stretch>
        </p:blipFill>
        <p:spPr>
          <a:xfrm>
            <a:off x="4620016" y="3351499"/>
            <a:ext cx="2743200" cy="2180043"/>
          </a:xfrm>
          <a:prstGeom prst="rect">
            <a:avLst/>
          </a:prstGeom>
        </p:spPr>
      </p:pic>
      <p:pic>
        <p:nvPicPr>
          <p:cNvPr id="11" name="Picture 11" descr="Icon&#10;&#10;Description automatically generated">
            <a:extLst>
              <a:ext uri="{FF2B5EF4-FFF2-40B4-BE49-F238E27FC236}">
                <a16:creationId xmlns:a16="http://schemas.microsoft.com/office/drawing/2014/main" id="{03376842-5A37-42EF-817F-F9723B13E1E0}"/>
              </a:ext>
            </a:extLst>
          </p:cNvPr>
          <p:cNvPicPr>
            <a:picLocks noChangeAspect="1"/>
          </p:cNvPicPr>
          <p:nvPr/>
        </p:nvPicPr>
        <p:blipFill>
          <a:blip r:embed="rId6"/>
          <a:stretch>
            <a:fillRect/>
          </a:stretch>
        </p:blipFill>
        <p:spPr>
          <a:xfrm>
            <a:off x="1018784" y="4075275"/>
            <a:ext cx="2743200" cy="1713696"/>
          </a:xfrm>
          <a:prstGeom prst="rect">
            <a:avLst/>
          </a:prstGeom>
        </p:spPr>
      </p:pic>
    </p:spTree>
    <p:extLst>
      <p:ext uri="{BB962C8B-B14F-4D97-AF65-F5344CB8AC3E}">
        <p14:creationId xmlns:p14="http://schemas.microsoft.com/office/powerpoint/2010/main" val="2724916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AB21C-480C-4143-AED0-1F84BF1BF645}"/>
              </a:ext>
            </a:extLst>
          </p:cNvPr>
          <p:cNvSpPr>
            <a:spLocks noGrp="1"/>
          </p:cNvSpPr>
          <p:nvPr>
            <p:ph idx="1"/>
          </p:nvPr>
        </p:nvSpPr>
        <p:spPr>
          <a:xfrm>
            <a:off x="838200" y="863979"/>
            <a:ext cx="7251700" cy="5323081"/>
          </a:xfrm>
        </p:spPr>
        <p:txBody>
          <a:bodyPr vert="horz" lIns="91440" tIns="45720" rIns="91440" bIns="45720" rtlCol="0" anchor="t">
            <a:normAutofit lnSpcReduction="10000"/>
          </a:bodyPr>
          <a:lstStyle/>
          <a:p>
            <a:pPr marL="0" indent="0">
              <a:buNone/>
            </a:pPr>
            <a:r>
              <a:rPr lang="en-GB" sz="4000" b="1" dirty="0"/>
              <a:t>You will need:</a:t>
            </a:r>
          </a:p>
          <a:p>
            <a:pPr>
              <a:buFontTx/>
              <a:buChar char="-"/>
            </a:pPr>
            <a:r>
              <a:rPr lang="en-GB" sz="2200" dirty="0">
                <a:solidFill>
                  <a:srgbClr val="000000"/>
                </a:solidFill>
              </a:rPr>
              <a:t>Chewy sweets such as Starbursts, </a:t>
            </a:r>
            <a:r>
              <a:rPr lang="en-GB" sz="2200" dirty="0" err="1">
                <a:solidFill>
                  <a:srgbClr val="000000"/>
                </a:solidFill>
              </a:rPr>
              <a:t>Fruitella</a:t>
            </a:r>
            <a:r>
              <a:rPr lang="en-GB" sz="2200" dirty="0">
                <a:solidFill>
                  <a:srgbClr val="000000"/>
                </a:solidFill>
              </a:rPr>
              <a:t>, etc (few per person)</a:t>
            </a:r>
            <a:r>
              <a:rPr lang="en-GB" sz="2200" dirty="0"/>
              <a:t> </a:t>
            </a:r>
            <a:endParaRPr lang="en-GB" sz="2200" dirty="0">
              <a:cs typeface="Calibri"/>
            </a:endParaRPr>
          </a:p>
          <a:p>
            <a:pPr>
              <a:buFontTx/>
              <a:buChar char="-"/>
            </a:pPr>
            <a:r>
              <a:rPr lang="en-GB" sz="2200" dirty="0">
                <a:solidFill>
                  <a:srgbClr val="000000"/>
                </a:solidFill>
              </a:rPr>
              <a:t>Air drying clay</a:t>
            </a:r>
            <a:r>
              <a:rPr lang="en-GB" sz="2200" dirty="0"/>
              <a:t> </a:t>
            </a:r>
            <a:endParaRPr lang="en-GB" sz="2200" dirty="0">
              <a:cs typeface="Calibri"/>
            </a:endParaRPr>
          </a:p>
          <a:p>
            <a:pPr>
              <a:buFontTx/>
              <a:buChar char="-"/>
            </a:pPr>
            <a:r>
              <a:rPr lang="en-GB" sz="2200" dirty="0">
                <a:solidFill>
                  <a:srgbClr val="000000"/>
                </a:solidFill>
              </a:rPr>
              <a:t>Aprons</a:t>
            </a:r>
            <a:r>
              <a:rPr lang="en-GB" sz="2200" dirty="0"/>
              <a:t> </a:t>
            </a:r>
            <a:endParaRPr lang="en-GB" sz="2200" dirty="0">
              <a:cs typeface="Calibri"/>
            </a:endParaRPr>
          </a:p>
          <a:p>
            <a:pPr>
              <a:buFontTx/>
              <a:buChar char="-"/>
            </a:pPr>
            <a:r>
              <a:rPr lang="en-GB" sz="2200" dirty="0">
                <a:solidFill>
                  <a:srgbClr val="000000"/>
                </a:solidFill>
              </a:rPr>
              <a:t>Ruler</a:t>
            </a:r>
            <a:r>
              <a:rPr lang="en-GB" sz="2200" dirty="0"/>
              <a:t> </a:t>
            </a:r>
            <a:endParaRPr lang="en-GB" sz="2200" dirty="0">
              <a:cs typeface="Calibri"/>
            </a:endParaRPr>
          </a:p>
          <a:p>
            <a:pPr>
              <a:buFontTx/>
              <a:buChar char="-"/>
            </a:pPr>
            <a:r>
              <a:rPr lang="en-GB" sz="2200" dirty="0">
                <a:solidFill>
                  <a:srgbClr val="000000"/>
                </a:solidFill>
              </a:rPr>
              <a:t>Clay tools </a:t>
            </a:r>
            <a:r>
              <a:rPr lang="en-GB" sz="2200" dirty="0"/>
              <a:t> </a:t>
            </a:r>
            <a:endParaRPr lang="en-GB" sz="2200" dirty="0">
              <a:cs typeface="Calibri"/>
            </a:endParaRPr>
          </a:p>
          <a:p>
            <a:pPr>
              <a:buFontTx/>
              <a:buChar char="-"/>
            </a:pPr>
            <a:r>
              <a:rPr lang="en-GB" sz="2200" dirty="0">
                <a:solidFill>
                  <a:srgbClr val="000000"/>
                </a:solidFill>
              </a:rPr>
              <a:t>Rolling pins</a:t>
            </a:r>
            <a:r>
              <a:rPr lang="en-GB" sz="2200" dirty="0"/>
              <a:t> </a:t>
            </a:r>
            <a:endParaRPr lang="en-GB" sz="2200" dirty="0">
              <a:cs typeface="Calibri"/>
            </a:endParaRPr>
          </a:p>
          <a:p>
            <a:pPr>
              <a:buFontTx/>
              <a:buChar char="-"/>
            </a:pPr>
            <a:r>
              <a:rPr lang="en-GB" sz="2200" dirty="0">
                <a:solidFill>
                  <a:srgbClr val="000000"/>
                </a:solidFill>
              </a:rPr>
              <a:t>Table covering or boards to roll clay out on </a:t>
            </a:r>
            <a:r>
              <a:rPr lang="en-GB" sz="2200" dirty="0"/>
              <a:t> </a:t>
            </a:r>
            <a:endParaRPr lang="en-GB" sz="2200" dirty="0">
              <a:cs typeface="Calibri"/>
            </a:endParaRPr>
          </a:p>
          <a:p>
            <a:pPr>
              <a:buFontTx/>
              <a:buChar char="-"/>
            </a:pPr>
            <a:r>
              <a:rPr lang="en-GB" sz="2200" dirty="0">
                <a:solidFill>
                  <a:srgbClr val="000000"/>
                </a:solidFill>
              </a:rPr>
              <a:t>Paper and pencil</a:t>
            </a:r>
            <a:r>
              <a:rPr lang="en-GB" sz="2200" dirty="0"/>
              <a:t> </a:t>
            </a:r>
            <a:endParaRPr lang="en-GB" sz="2200" dirty="0">
              <a:cs typeface="Calibri"/>
            </a:endParaRPr>
          </a:p>
          <a:p>
            <a:pPr marL="0" indent="0">
              <a:buNone/>
            </a:pPr>
            <a:endParaRPr lang="en-GB" sz="2200" dirty="0">
              <a:solidFill>
                <a:srgbClr val="000000"/>
              </a:solidFill>
            </a:endParaRPr>
          </a:p>
          <a:p>
            <a:pPr marL="0" indent="0">
              <a:buNone/>
            </a:pPr>
            <a:r>
              <a:rPr lang="en-GB" sz="2200" b="1" dirty="0">
                <a:solidFill>
                  <a:srgbClr val="000000"/>
                </a:solidFill>
                <a:latin typeface="Ink Free" panose="03080402000500000000" pitchFamily="66" charset="0"/>
                <a:ea typeface="+mj-ea"/>
                <a:cs typeface="+mj-cs"/>
              </a:rPr>
              <a:t>Top tip!</a:t>
            </a:r>
            <a:r>
              <a:rPr lang="en-GB" sz="2200" dirty="0">
                <a:solidFill>
                  <a:srgbClr val="000000"/>
                </a:solidFill>
                <a:latin typeface="Ink Free" panose="03080402000500000000" pitchFamily="66" charset="0"/>
              </a:rPr>
              <a:t> For those who do not like the feeling of clay on their hands, try wearing gloves when handling it!</a:t>
            </a:r>
            <a:endParaRPr lang="en-GB" sz="2200" dirty="0">
              <a:latin typeface="Ink Free" panose="03080402000500000000" pitchFamily="66" charset="0"/>
            </a:endParaRPr>
          </a:p>
          <a:p>
            <a:pPr marL="0" indent="0">
              <a:buNone/>
            </a:pPr>
            <a:endParaRPr lang="en-GB" dirty="0"/>
          </a:p>
        </p:txBody>
      </p:sp>
      <p:pic>
        <p:nvPicPr>
          <p:cNvPr id="2" name="Picture 3" descr="A picture containing icon&#10;&#10;Description automatically generated">
            <a:extLst>
              <a:ext uri="{FF2B5EF4-FFF2-40B4-BE49-F238E27FC236}">
                <a16:creationId xmlns:a16="http://schemas.microsoft.com/office/drawing/2014/main" id="{0E49F1B0-C12A-4E1A-8ED4-91A3772E07A7}"/>
              </a:ext>
            </a:extLst>
          </p:cNvPr>
          <p:cNvPicPr>
            <a:picLocks noChangeAspect="1"/>
          </p:cNvPicPr>
          <p:nvPr/>
        </p:nvPicPr>
        <p:blipFill>
          <a:blip r:embed="rId3"/>
          <a:stretch>
            <a:fillRect/>
          </a:stretch>
        </p:blipFill>
        <p:spPr>
          <a:xfrm>
            <a:off x="8826673" y="1195737"/>
            <a:ext cx="1960324" cy="1606416"/>
          </a:xfrm>
          <a:prstGeom prst="rect">
            <a:avLst/>
          </a:prstGeom>
        </p:spPr>
      </p:pic>
      <p:pic>
        <p:nvPicPr>
          <p:cNvPr id="4" name="Picture 4">
            <a:extLst>
              <a:ext uri="{FF2B5EF4-FFF2-40B4-BE49-F238E27FC236}">
                <a16:creationId xmlns:a16="http://schemas.microsoft.com/office/drawing/2014/main" id="{D6430D66-F71C-4A22-90C8-801AA773D193}"/>
              </a:ext>
            </a:extLst>
          </p:cNvPr>
          <p:cNvPicPr>
            <a:picLocks noChangeAspect="1"/>
          </p:cNvPicPr>
          <p:nvPr/>
        </p:nvPicPr>
        <p:blipFill>
          <a:blip r:embed="rId4"/>
          <a:stretch>
            <a:fillRect/>
          </a:stretch>
        </p:blipFill>
        <p:spPr>
          <a:xfrm>
            <a:off x="7594948" y="3464344"/>
            <a:ext cx="3578268" cy="2413642"/>
          </a:xfrm>
          <a:prstGeom prst="rect">
            <a:avLst/>
          </a:prstGeom>
        </p:spPr>
      </p:pic>
    </p:spTree>
    <p:extLst>
      <p:ext uri="{BB962C8B-B14F-4D97-AF65-F5344CB8AC3E}">
        <p14:creationId xmlns:p14="http://schemas.microsoft.com/office/powerpoint/2010/main" val="8218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978976" y="1966688"/>
            <a:ext cx="5930127" cy="4214656"/>
          </a:xfrm>
        </p:spPr>
        <p:txBody>
          <a:bodyPr vert="horz" lIns="91440" tIns="45720" rIns="91440" bIns="45720" rtlCol="0" anchor="t">
            <a:normAutofit fontScale="92500" lnSpcReduction="10000"/>
          </a:bodyPr>
          <a:lstStyle/>
          <a:p>
            <a:pPr marL="457200" indent="-457200">
              <a:buFont typeface="+mj-lt"/>
              <a:buAutoNum type="arabicPeriod"/>
            </a:pPr>
            <a:r>
              <a:rPr lang="en-GB" sz="2000" dirty="0">
                <a:solidFill>
                  <a:srgbClr val="000000"/>
                </a:solidFill>
              </a:rPr>
              <a:t>Cover the table you are working on with a table covering or put down a board to work on.</a:t>
            </a:r>
            <a:r>
              <a:rPr lang="en-GB" sz="2000" dirty="0"/>
              <a:t> </a:t>
            </a:r>
          </a:p>
          <a:p>
            <a:pPr marL="457200" indent="-457200">
              <a:buFont typeface="+mj-lt"/>
              <a:buAutoNum type="arabicPeriod"/>
            </a:pPr>
            <a:endParaRPr lang="en-GB" sz="2000" dirty="0"/>
          </a:p>
          <a:p>
            <a:pPr marL="457200" indent="-457200">
              <a:buFont typeface="+mj-lt"/>
              <a:buAutoNum type="arabicPeriod"/>
            </a:pPr>
            <a:r>
              <a:rPr lang="en-GB" sz="2000" dirty="0">
                <a:solidFill>
                  <a:srgbClr val="000000"/>
                </a:solidFill>
              </a:rPr>
              <a:t>With clean hands, start by carefully pressing your different teeth into the chewy sweets and see what marks they make.</a:t>
            </a:r>
            <a:endParaRPr lang="en-GB" sz="2000" dirty="0">
              <a:solidFill>
                <a:srgbClr val="000000"/>
              </a:solidFill>
              <a:cs typeface="Calibri"/>
            </a:endParaRPr>
          </a:p>
          <a:p>
            <a:pPr marL="457200" lvl="1" indent="0">
              <a:buNone/>
            </a:pPr>
            <a:r>
              <a:rPr lang="en-GB" sz="2000" i="1" dirty="0">
                <a:solidFill>
                  <a:srgbClr val="C00000"/>
                </a:solidFill>
              </a:rPr>
              <a:t>Be careful not to chew and swallow them as you need to keep them for reference! </a:t>
            </a:r>
            <a:endParaRPr lang="en-GB" sz="2000" i="1" dirty="0">
              <a:solidFill>
                <a:srgbClr val="C00000"/>
              </a:solidFill>
              <a:cs typeface="Calibri"/>
            </a:endParaRPr>
          </a:p>
          <a:p>
            <a:pPr marL="457200" lvl="1" indent="0">
              <a:buNone/>
            </a:pPr>
            <a:endParaRPr lang="en-GB" sz="2000" dirty="0"/>
          </a:p>
          <a:p>
            <a:pPr marL="457200" indent="-457200">
              <a:buFont typeface="+mj-lt"/>
              <a:buAutoNum type="arabicPeriod"/>
            </a:pPr>
            <a:r>
              <a:rPr lang="en-GB" sz="2000" dirty="0">
                <a:solidFill>
                  <a:srgbClr val="000000"/>
                </a:solidFill>
              </a:rPr>
              <a:t>Look carefully at the different shapes and marks your teeth make.</a:t>
            </a:r>
            <a:r>
              <a:rPr lang="en-GB" sz="2000" dirty="0"/>
              <a:t> </a:t>
            </a:r>
          </a:p>
          <a:p>
            <a:pPr marL="457200" indent="-457200">
              <a:buFont typeface="+mj-lt"/>
              <a:buAutoNum type="arabicPeriod"/>
            </a:pPr>
            <a:endParaRPr lang="en-GB" sz="2000" dirty="0"/>
          </a:p>
          <a:p>
            <a:pPr marL="457200" indent="-457200">
              <a:buFont typeface="+mj-lt"/>
              <a:buAutoNum type="arabicPeriod"/>
            </a:pPr>
            <a:r>
              <a:rPr lang="en-GB" sz="2000" dirty="0"/>
              <a:t>Can you match the imprints of your teeth to the different types of teeth you’ve learned about?</a:t>
            </a:r>
          </a:p>
          <a:p>
            <a:pPr marL="457200" indent="-457200">
              <a:buFont typeface="+mj-lt"/>
              <a:buAutoNum type="arabicPeriod"/>
            </a:pPr>
            <a:endParaRPr lang="en-GB" sz="2000" dirty="0">
              <a:cs typeface="Calibri"/>
            </a:endParaRPr>
          </a:p>
          <a:p>
            <a:pPr marL="0" indent="0">
              <a:buNone/>
            </a:pPr>
            <a:endParaRPr lang="en-GB" dirty="0"/>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978976" y="798787"/>
            <a:ext cx="3879742" cy="714256"/>
          </a:xfrm>
          <a:prstGeom prst="rect">
            <a:avLst/>
          </a:prstGeom>
        </p:spPr>
      </p:pic>
      <p:pic>
        <p:nvPicPr>
          <p:cNvPr id="2" name="Picture 4" descr="Logo&#10;&#10;Description automatically generated">
            <a:extLst>
              <a:ext uri="{FF2B5EF4-FFF2-40B4-BE49-F238E27FC236}">
                <a16:creationId xmlns:a16="http://schemas.microsoft.com/office/drawing/2014/main" id="{97C5C21E-8734-447D-AA6E-CC2F6A39BE1B}"/>
              </a:ext>
            </a:extLst>
          </p:cNvPr>
          <p:cNvPicPr>
            <a:picLocks noChangeAspect="1"/>
          </p:cNvPicPr>
          <p:nvPr/>
        </p:nvPicPr>
        <p:blipFill>
          <a:blip r:embed="rId4"/>
          <a:stretch>
            <a:fillRect/>
          </a:stretch>
        </p:blipFill>
        <p:spPr>
          <a:xfrm>
            <a:off x="8012482" y="1884096"/>
            <a:ext cx="2743200" cy="3507343"/>
          </a:xfrm>
          <a:prstGeom prst="rect">
            <a:avLst/>
          </a:prstGeom>
        </p:spPr>
      </p:pic>
    </p:spTree>
    <p:extLst>
      <p:ext uri="{BB962C8B-B14F-4D97-AF65-F5344CB8AC3E}">
        <p14:creationId xmlns:p14="http://schemas.microsoft.com/office/powerpoint/2010/main" val="16307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978976" y="2026217"/>
            <a:ext cx="7166074" cy="4351338"/>
          </a:xfrm>
        </p:spPr>
        <p:txBody>
          <a:bodyPr>
            <a:normAutofit fontScale="70000" lnSpcReduction="20000"/>
          </a:bodyPr>
          <a:lstStyle/>
          <a:p>
            <a:pPr marL="457200" indent="-457200">
              <a:buFont typeface="+mj-lt"/>
              <a:buAutoNum type="arabicPeriod" startAt="4"/>
            </a:pPr>
            <a:r>
              <a:rPr lang="en-GB" sz="2900" dirty="0">
                <a:solidFill>
                  <a:srgbClr val="000000"/>
                </a:solidFill>
              </a:rPr>
              <a:t>Take a block of clay which is roughly the size of your fist and roll it out on the table.                </a:t>
            </a:r>
            <a:r>
              <a:rPr lang="en-GB" sz="2900" dirty="0"/>
              <a:t> </a:t>
            </a:r>
          </a:p>
          <a:p>
            <a:pPr marL="457200" indent="-457200">
              <a:buFont typeface="+mj-lt"/>
              <a:buAutoNum type="arabicPeriod" startAt="4"/>
            </a:pPr>
            <a:endParaRPr lang="en-GB" sz="2900" dirty="0">
              <a:solidFill>
                <a:srgbClr val="000000"/>
              </a:solidFill>
            </a:endParaRPr>
          </a:p>
          <a:p>
            <a:pPr marL="457200" indent="-457200">
              <a:buFont typeface="+mj-lt"/>
              <a:buAutoNum type="arabicPeriod" startAt="4"/>
            </a:pPr>
            <a:r>
              <a:rPr lang="en-GB" sz="2900" dirty="0">
                <a:solidFill>
                  <a:srgbClr val="000000"/>
                </a:solidFill>
              </a:rPr>
              <a:t>Every time you roll the clay, pick it up and turn it over and roll the clay from the other direction. </a:t>
            </a:r>
          </a:p>
          <a:p>
            <a:pPr marL="457200" lvl="1" indent="0">
              <a:buNone/>
            </a:pPr>
            <a:r>
              <a:rPr lang="en-GB" sz="2900" b="1" dirty="0">
                <a:solidFill>
                  <a:srgbClr val="000000"/>
                </a:solidFill>
                <a:latin typeface="Ink Free" panose="03080402000500000000" pitchFamily="66" charset="0"/>
              </a:rPr>
              <a:t>Top tip: </a:t>
            </a:r>
            <a:r>
              <a:rPr lang="en-GB" sz="2900" dirty="0">
                <a:solidFill>
                  <a:srgbClr val="000000"/>
                </a:solidFill>
                <a:latin typeface="Ink Free" panose="03080402000500000000" pitchFamily="66" charset="0"/>
              </a:rPr>
              <a:t>this will stop the clay sticking to the table!</a:t>
            </a:r>
            <a:endParaRPr lang="en-GB" sz="2900" dirty="0">
              <a:latin typeface="Ink Free" panose="03080402000500000000" pitchFamily="66" charset="0"/>
            </a:endParaRPr>
          </a:p>
          <a:p>
            <a:pPr marL="0" indent="0">
              <a:buNone/>
            </a:pPr>
            <a:endParaRPr lang="en-GB" sz="2900" dirty="0">
              <a:solidFill>
                <a:srgbClr val="000000"/>
              </a:solidFill>
            </a:endParaRPr>
          </a:p>
          <a:p>
            <a:pPr marL="457200" indent="-457200">
              <a:buFont typeface="+mj-lt"/>
              <a:buAutoNum type="arabicPeriod" startAt="6"/>
            </a:pPr>
            <a:r>
              <a:rPr lang="en-GB" sz="2900" dirty="0">
                <a:solidFill>
                  <a:srgbClr val="000000"/>
                </a:solidFill>
              </a:rPr>
              <a:t>Roll your tile until it is about 2cm thick all the way across.</a:t>
            </a:r>
            <a:endParaRPr lang="en-GB" sz="2900" dirty="0"/>
          </a:p>
          <a:p>
            <a:pPr marL="0" indent="0">
              <a:buNone/>
            </a:pPr>
            <a:r>
              <a:rPr lang="en-GB" sz="2900" b="1" dirty="0">
                <a:solidFill>
                  <a:srgbClr val="000000"/>
                </a:solidFill>
                <a:latin typeface="Ink Free" panose="03080402000500000000" pitchFamily="66" charset="0"/>
              </a:rPr>
              <a:t>      Top tip: </a:t>
            </a:r>
            <a:r>
              <a:rPr lang="en-GB" sz="2900" dirty="0">
                <a:solidFill>
                  <a:srgbClr val="000000"/>
                </a:solidFill>
                <a:latin typeface="Ink Free" panose="03080402000500000000" pitchFamily="66" charset="0"/>
              </a:rPr>
              <a:t>you can use wooden spacers to help with this.</a:t>
            </a:r>
            <a:endParaRPr lang="en-GB" sz="2900" dirty="0">
              <a:latin typeface="Ink Free" panose="03080402000500000000" pitchFamily="66" charset="0"/>
            </a:endParaRPr>
          </a:p>
          <a:p>
            <a:pPr marL="0" indent="0">
              <a:buNone/>
            </a:pPr>
            <a:endParaRPr lang="en-GB" sz="2900" dirty="0">
              <a:solidFill>
                <a:srgbClr val="000000"/>
              </a:solidFill>
            </a:endParaRPr>
          </a:p>
          <a:p>
            <a:pPr marL="457200" indent="-457200">
              <a:buFont typeface="+mj-lt"/>
              <a:buAutoNum type="arabicPeriod" startAt="7"/>
            </a:pPr>
            <a:r>
              <a:rPr lang="en-GB" sz="2900" dirty="0">
                <a:solidFill>
                  <a:srgbClr val="000000"/>
                </a:solidFill>
              </a:rPr>
              <a:t>Using a ruler cut a square that is roughly 10cm by 10cm and trim off any excess clay.</a:t>
            </a:r>
          </a:p>
          <a:p>
            <a:pPr marL="0" indent="0">
              <a:buNone/>
            </a:pPr>
            <a:r>
              <a:rPr lang="en-GB" sz="2900" i="1" dirty="0">
                <a:solidFill>
                  <a:srgbClr val="000000"/>
                </a:solidFill>
                <a:latin typeface="Ink Free" panose="03080402000500000000" pitchFamily="66" charset="0"/>
              </a:rPr>
              <a:t>      </a:t>
            </a:r>
            <a:r>
              <a:rPr lang="en-GB" sz="2900" b="1" dirty="0">
                <a:solidFill>
                  <a:srgbClr val="000000"/>
                </a:solidFill>
                <a:latin typeface="Ink Free" panose="03080402000500000000" pitchFamily="66" charset="0"/>
              </a:rPr>
              <a:t>Top tip: </a:t>
            </a:r>
            <a:r>
              <a:rPr lang="en-GB" sz="2900" dirty="0">
                <a:solidFill>
                  <a:srgbClr val="000000"/>
                </a:solidFill>
                <a:latin typeface="Ink Free" panose="03080402000500000000" pitchFamily="66" charset="0"/>
              </a:rPr>
              <a:t>you can put this back in the bag and use for later.</a:t>
            </a:r>
            <a:endParaRPr lang="en-GB" sz="2900" dirty="0">
              <a:latin typeface="Ink Free" panose="03080402000500000000" pitchFamily="66" charset="0"/>
            </a:endParaRPr>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978976" y="838543"/>
            <a:ext cx="3879742" cy="714256"/>
          </a:xfrm>
          <a:prstGeom prst="rect">
            <a:avLst/>
          </a:prstGeom>
        </p:spPr>
      </p:pic>
      <p:sp>
        <p:nvSpPr>
          <p:cNvPr id="6" name="Title 1">
            <a:extLst>
              <a:ext uri="{FF2B5EF4-FFF2-40B4-BE49-F238E27FC236}">
                <a16:creationId xmlns:a16="http://schemas.microsoft.com/office/drawing/2014/main" id="{A2163CD7-1DAD-47B2-9214-7D4AC46FF2AB}"/>
              </a:ext>
            </a:extLst>
          </p:cNvPr>
          <p:cNvSpPr>
            <a:spLocks noGrp="1"/>
          </p:cNvSpPr>
          <p:nvPr>
            <p:ph type="title"/>
          </p:nvPr>
        </p:nvSpPr>
        <p:spPr>
          <a:xfrm>
            <a:off x="838200" y="365125"/>
            <a:ext cx="10515600" cy="1325563"/>
          </a:xfrm>
        </p:spPr>
        <p:txBody>
          <a:bodyPr/>
          <a:lstStyle/>
          <a:p>
            <a:br>
              <a:rPr lang="en-GB"/>
            </a:br>
            <a:r>
              <a:rPr lang="en-GB"/>
              <a:t>				    </a:t>
            </a:r>
            <a:r>
              <a:rPr lang="en-GB" sz="3200">
                <a:latin typeface="Ink Free" panose="03080402000500000000" pitchFamily="66" charset="0"/>
              </a:rPr>
              <a:t>continued…</a:t>
            </a:r>
            <a:endParaRPr lang="en-GB">
              <a:latin typeface="Ink Free" panose="03080402000500000000" pitchFamily="66" charset="0"/>
            </a:endParaRPr>
          </a:p>
        </p:txBody>
      </p:sp>
      <p:pic>
        <p:nvPicPr>
          <p:cNvPr id="2" name="Picture 4" descr="A picture containing diagram&#10;&#10;Description automatically generated">
            <a:extLst>
              <a:ext uri="{FF2B5EF4-FFF2-40B4-BE49-F238E27FC236}">
                <a16:creationId xmlns:a16="http://schemas.microsoft.com/office/drawing/2014/main" id="{291A8572-39BB-4130-9E55-14664435657E}"/>
              </a:ext>
            </a:extLst>
          </p:cNvPr>
          <p:cNvPicPr>
            <a:picLocks noChangeAspect="1"/>
          </p:cNvPicPr>
          <p:nvPr/>
        </p:nvPicPr>
        <p:blipFill>
          <a:blip r:embed="rId4"/>
          <a:stretch>
            <a:fillRect/>
          </a:stretch>
        </p:blipFill>
        <p:spPr>
          <a:xfrm>
            <a:off x="8377825" y="1030505"/>
            <a:ext cx="2743200" cy="2396169"/>
          </a:xfrm>
          <a:prstGeom prst="rect">
            <a:avLst/>
          </a:prstGeom>
        </p:spPr>
      </p:pic>
      <p:pic>
        <p:nvPicPr>
          <p:cNvPr id="5" name="Picture 6" descr="A picture containing text&#10;&#10;Description automatically generated">
            <a:extLst>
              <a:ext uri="{FF2B5EF4-FFF2-40B4-BE49-F238E27FC236}">
                <a16:creationId xmlns:a16="http://schemas.microsoft.com/office/drawing/2014/main" id="{3AFDD8D2-7AB1-4459-8933-564636F03C10}"/>
              </a:ext>
            </a:extLst>
          </p:cNvPr>
          <p:cNvPicPr>
            <a:picLocks noChangeAspect="1"/>
          </p:cNvPicPr>
          <p:nvPr/>
        </p:nvPicPr>
        <p:blipFill>
          <a:blip r:embed="rId5"/>
          <a:stretch>
            <a:fillRect/>
          </a:stretch>
        </p:blipFill>
        <p:spPr>
          <a:xfrm>
            <a:off x="8701414" y="4006001"/>
            <a:ext cx="2482242" cy="2175832"/>
          </a:xfrm>
          <a:prstGeom prst="rect">
            <a:avLst/>
          </a:prstGeom>
        </p:spPr>
      </p:pic>
    </p:spTree>
    <p:extLst>
      <p:ext uri="{BB962C8B-B14F-4D97-AF65-F5344CB8AC3E}">
        <p14:creationId xmlns:p14="http://schemas.microsoft.com/office/powerpoint/2010/main" val="175289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979055" y="1990192"/>
            <a:ext cx="8020855" cy="4029265"/>
          </a:xfrm>
        </p:spPr>
        <p:txBody>
          <a:bodyPr vert="horz" lIns="91440" tIns="45720" rIns="91440" bIns="45720" rtlCol="0" anchor="t">
            <a:normAutofit/>
          </a:bodyPr>
          <a:lstStyle/>
          <a:p>
            <a:pPr marL="457200" indent="-457200">
              <a:buFont typeface="+mj-lt"/>
              <a:buAutoNum type="arabicPeriod" startAt="8"/>
            </a:pPr>
            <a:r>
              <a:rPr lang="en-GB" sz="2000" dirty="0">
                <a:solidFill>
                  <a:srgbClr val="000000"/>
                </a:solidFill>
              </a:rPr>
              <a:t>Look back at the images of the different types of teeth as well as your sweets. Can you remember what all of the different types of imprints of teeth are?</a:t>
            </a:r>
            <a:endParaRPr lang="en-GB" sz="2000" dirty="0"/>
          </a:p>
          <a:p>
            <a:pPr marL="457200" lvl="1" indent="0">
              <a:buNone/>
            </a:pPr>
            <a:r>
              <a:rPr lang="en-GB" sz="2000" dirty="0">
                <a:solidFill>
                  <a:srgbClr val="000000"/>
                </a:solidFill>
              </a:rPr>
              <a:t>For example, canines might make sharp pointy lines or molars might make bumpy wobbling marks.</a:t>
            </a:r>
            <a:r>
              <a:rPr lang="en-GB" sz="2000" dirty="0"/>
              <a:t> </a:t>
            </a:r>
            <a:endParaRPr lang="en-GB" sz="2000" dirty="0">
              <a:cs typeface="Calibri"/>
            </a:endParaRPr>
          </a:p>
          <a:p>
            <a:pPr marL="457200" lvl="1" indent="0">
              <a:buNone/>
            </a:pPr>
            <a:endParaRPr lang="en-GB" sz="2000" dirty="0"/>
          </a:p>
          <a:p>
            <a:pPr marL="457200" indent="-457200">
              <a:buFont typeface="+mj-lt"/>
              <a:buAutoNum type="arabicPeriod" startAt="8"/>
            </a:pPr>
            <a:r>
              <a:rPr lang="en-GB" sz="2000" dirty="0">
                <a:solidFill>
                  <a:srgbClr val="000000"/>
                </a:solidFill>
              </a:rPr>
              <a:t>Using your clay and tools, create a pattern drawn into the clay made up of marks made by different types of teeth. </a:t>
            </a:r>
            <a:endParaRPr lang="en-GB" sz="2000" dirty="0"/>
          </a:p>
          <a:p>
            <a:pPr marL="457200" lvl="1" indent="0">
              <a:buNone/>
            </a:pPr>
            <a:r>
              <a:rPr lang="en-GB" sz="2000" dirty="0">
                <a:solidFill>
                  <a:srgbClr val="000000"/>
                </a:solidFill>
              </a:rPr>
              <a:t>Alternatively you could follow the layout of teeth in a human or animal.</a:t>
            </a:r>
          </a:p>
          <a:p>
            <a:pPr marL="457200" lvl="1" indent="0">
              <a:buNone/>
            </a:pPr>
            <a:endParaRPr lang="en-GB" sz="2000" dirty="0"/>
          </a:p>
          <a:p>
            <a:pPr marL="457200" indent="-457200">
              <a:buFont typeface="+mj-lt"/>
              <a:buAutoNum type="arabicPeriod" startAt="8"/>
            </a:pPr>
            <a:r>
              <a:rPr lang="en-GB" sz="2000" dirty="0">
                <a:solidFill>
                  <a:srgbClr val="000000"/>
                </a:solidFill>
              </a:rPr>
              <a:t>When carving into the clay, try not to press too deeply as it will pierce a hole in it and might crack when it dries.</a:t>
            </a:r>
            <a:r>
              <a:rPr lang="en-GB" sz="2000" dirty="0"/>
              <a:t> </a:t>
            </a:r>
            <a:endParaRPr lang="en-GB" sz="2000" dirty="0">
              <a:cs typeface="Calibri"/>
            </a:endParaRPr>
          </a:p>
          <a:p>
            <a:pPr marL="0" indent="0">
              <a:buNone/>
            </a:pPr>
            <a:endParaRPr lang="en-GB" dirty="0"/>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978976" y="838543"/>
            <a:ext cx="3879742" cy="714256"/>
          </a:xfrm>
          <a:prstGeom prst="rect">
            <a:avLst/>
          </a:prstGeom>
        </p:spPr>
      </p:pic>
      <p:sp>
        <p:nvSpPr>
          <p:cNvPr id="6" name="Title 1">
            <a:extLst>
              <a:ext uri="{FF2B5EF4-FFF2-40B4-BE49-F238E27FC236}">
                <a16:creationId xmlns:a16="http://schemas.microsoft.com/office/drawing/2014/main" id="{A2163CD7-1DAD-47B2-9214-7D4AC46FF2AB}"/>
              </a:ext>
            </a:extLst>
          </p:cNvPr>
          <p:cNvSpPr>
            <a:spLocks noGrp="1"/>
          </p:cNvSpPr>
          <p:nvPr>
            <p:ph type="title"/>
          </p:nvPr>
        </p:nvSpPr>
        <p:spPr>
          <a:xfrm>
            <a:off x="838200" y="365125"/>
            <a:ext cx="10515600" cy="1325563"/>
          </a:xfrm>
        </p:spPr>
        <p:txBody>
          <a:bodyPr/>
          <a:lstStyle/>
          <a:p>
            <a:br>
              <a:rPr lang="en-GB"/>
            </a:br>
            <a:r>
              <a:rPr lang="en-GB"/>
              <a:t>				    </a:t>
            </a:r>
            <a:r>
              <a:rPr lang="en-GB" sz="3200">
                <a:latin typeface="Ink Free" panose="03080402000500000000" pitchFamily="66" charset="0"/>
              </a:rPr>
              <a:t>continued…</a:t>
            </a:r>
            <a:endParaRPr lang="en-GB">
              <a:latin typeface="Ink Free" panose="03080402000500000000" pitchFamily="66" charset="0"/>
            </a:endParaRPr>
          </a:p>
        </p:txBody>
      </p:sp>
      <p:pic>
        <p:nvPicPr>
          <p:cNvPr id="2" name="Picture 4" descr="A picture containing text, invertebrate, mollusk&#10;&#10;Description automatically generated">
            <a:extLst>
              <a:ext uri="{FF2B5EF4-FFF2-40B4-BE49-F238E27FC236}">
                <a16:creationId xmlns:a16="http://schemas.microsoft.com/office/drawing/2014/main" id="{4085A08B-D426-4310-B9E2-2FF14F8A6874}"/>
              </a:ext>
            </a:extLst>
          </p:cNvPr>
          <p:cNvPicPr>
            <a:picLocks noChangeAspect="1"/>
          </p:cNvPicPr>
          <p:nvPr/>
        </p:nvPicPr>
        <p:blipFill>
          <a:blip r:embed="rId4"/>
          <a:stretch>
            <a:fillRect/>
          </a:stretch>
        </p:blipFill>
        <p:spPr>
          <a:xfrm flipH="1">
            <a:off x="9547501" y="4492668"/>
            <a:ext cx="570860" cy="1682664"/>
          </a:xfrm>
          <a:prstGeom prst="rect">
            <a:avLst/>
          </a:prstGeom>
        </p:spPr>
      </p:pic>
      <p:pic>
        <p:nvPicPr>
          <p:cNvPr id="5" name="Picture 6" descr="A picture containing logo&#10;&#10;Description automatically generated">
            <a:extLst>
              <a:ext uri="{FF2B5EF4-FFF2-40B4-BE49-F238E27FC236}">
                <a16:creationId xmlns:a16="http://schemas.microsoft.com/office/drawing/2014/main" id="{21A60A8B-DCE3-42D0-B80E-F0CFC413BF3B}"/>
              </a:ext>
            </a:extLst>
          </p:cNvPr>
          <p:cNvPicPr>
            <a:picLocks noChangeAspect="1"/>
          </p:cNvPicPr>
          <p:nvPr/>
        </p:nvPicPr>
        <p:blipFill>
          <a:blip r:embed="rId5"/>
          <a:stretch>
            <a:fillRect/>
          </a:stretch>
        </p:blipFill>
        <p:spPr>
          <a:xfrm>
            <a:off x="10288043" y="3353287"/>
            <a:ext cx="1417529" cy="1978138"/>
          </a:xfrm>
          <a:prstGeom prst="rect">
            <a:avLst/>
          </a:prstGeom>
        </p:spPr>
      </p:pic>
      <p:pic>
        <p:nvPicPr>
          <p:cNvPr id="7" name="Picture 7">
            <a:extLst>
              <a:ext uri="{FF2B5EF4-FFF2-40B4-BE49-F238E27FC236}">
                <a16:creationId xmlns:a16="http://schemas.microsoft.com/office/drawing/2014/main" id="{31CB267F-5B48-4B99-B680-CC6DBC342A90}"/>
              </a:ext>
            </a:extLst>
          </p:cNvPr>
          <p:cNvPicPr>
            <a:picLocks noChangeAspect="1"/>
          </p:cNvPicPr>
          <p:nvPr/>
        </p:nvPicPr>
        <p:blipFill>
          <a:blip r:embed="rId6"/>
          <a:stretch>
            <a:fillRect/>
          </a:stretch>
        </p:blipFill>
        <p:spPr>
          <a:xfrm flipH="1">
            <a:off x="9192862" y="1695188"/>
            <a:ext cx="1102684" cy="1922746"/>
          </a:xfrm>
          <a:prstGeom prst="rect">
            <a:avLst/>
          </a:prstGeom>
        </p:spPr>
      </p:pic>
      <p:pic>
        <p:nvPicPr>
          <p:cNvPr id="8" name="Picture 8">
            <a:extLst>
              <a:ext uri="{FF2B5EF4-FFF2-40B4-BE49-F238E27FC236}">
                <a16:creationId xmlns:a16="http://schemas.microsoft.com/office/drawing/2014/main" id="{EB007BAF-76CE-4F2A-BE63-FEE9FC2ED802}"/>
              </a:ext>
            </a:extLst>
          </p:cNvPr>
          <p:cNvPicPr>
            <a:picLocks noChangeAspect="1"/>
          </p:cNvPicPr>
          <p:nvPr/>
        </p:nvPicPr>
        <p:blipFill>
          <a:blip r:embed="rId7"/>
          <a:stretch>
            <a:fillRect/>
          </a:stretch>
        </p:blipFill>
        <p:spPr>
          <a:xfrm rot="20100000">
            <a:off x="10715849" y="1068888"/>
            <a:ext cx="561918" cy="1515650"/>
          </a:xfrm>
          <a:prstGeom prst="rect">
            <a:avLst/>
          </a:prstGeom>
        </p:spPr>
      </p:pic>
    </p:spTree>
    <p:extLst>
      <p:ext uri="{BB962C8B-B14F-4D97-AF65-F5344CB8AC3E}">
        <p14:creationId xmlns:p14="http://schemas.microsoft.com/office/powerpoint/2010/main" val="12838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838199" y="1825625"/>
            <a:ext cx="10174357" cy="4351338"/>
          </a:xfrm>
        </p:spPr>
        <p:txBody>
          <a:bodyPr/>
          <a:lstStyle/>
          <a:p>
            <a:pPr marL="457200" indent="-457200">
              <a:buFont typeface="+mj-lt"/>
              <a:buAutoNum type="arabicPeriod" startAt="11"/>
            </a:pPr>
            <a:r>
              <a:rPr lang="en-GB" sz="2000" dirty="0">
                <a:solidFill>
                  <a:srgbClr val="0B0C0C"/>
                </a:solidFill>
              </a:rPr>
              <a:t>When you have finished your design, leave your tile somewhere dry and warm for a few days until it is fully dried out.</a:t>
            </a:r>
            <a:r>
              <a:rPr lang="en-GB" sz="2000" dirty="0"/>
              <a:t> </a:t>
            </a:r>
          </a:p>
          <a:p>
            <a:pPr marL="457200" indent="-457200">
              <a:buFont typeface="+mj-lt"/>
              <a:buAutoNum type="arabicPeriod" startAt="11"/>
            </a:pPr>
            <a:endParaRPr lang="en-GB" sz="1050" dirty="0">
              <a:solidFill>
                <a:srgbClr val="000000"/>
              </a:solidFill>
            </a:endParaRPr>
          </a:p>
          <a:p>
            <a:pPr marL="457200" indent="-457200">
              <a:buFont typeface="+mj-lt"/>
              <a:buAutoNum type="arabicPeriod" startAt="11"/>
            </a:pPr>
            <a:r>
              <a:rPr lang="en-GB" sz="2000" dirty="0">
                <a:solidFill>
                  <a:srgbClr val="000000"/>
                </a:solidFill>
              </a:rPr>
              <a:t>After you've made your clay tile, lay the final piece onto a sheet of paper and annotate it to explain the different teeth you have represented and their functions.</a:t>
            </a:r>
            <a:r>
              <a:rPr lang="en-GB" sz="2000" dirty="0"/>
              <a:t> </a:t>
            </a:r>
          </a:p>
          <a:p>
            <a:pPr marL="0" indent="0">
              <a:buNone/>
            </a:pPr>
            <a:endParaRPr lang="en-GB" dirty="0"/>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978976" y="838543"/>
            <a:ext cx="3879742" cy="714256"/>
          </a:xfrm>
          <a:prstGeom prst="rect">
            <a:avLst/>
          </a:prstGeom>
        </p:spPr>
      </p:pic>
      <p:sp>
        <p:nvSpPr>
          <p:cNvPr id="6" name="Title 1">
            <a:extLst>
              <a:ext uri="{FF2B5EF4-FFF2-40B4-BE49-F238E27FC236}">
                <a16:creationId xmlns:a16="http://schemas.microsoft.com/office/drawing/2014/main" id="{A2163CD7-1DAD-47B2-9214-7D4AC46FF2AB}"/>
              </a:ext>
            </a:extLst>
          </p:cNvPr>
          <p:cNvSpPr>
            <a:spLocks noGrp="1"/>
          </p:cNvSpPr>
          <p:nvPr>
            <p:ph type="title"/>
          </p:nvPr>
        </p:nvSpPr>
        <p:spPr>
          <a:xfrm>
            <a:off x="838200" y="365125"/>
            <a:ext cx="10515600" cy="1325563"/>
          </a:xfrm>
        </p:spPr>
        <p:txBody>
          <a:bodyPr/>
          <a:lstStyle/>
          <a:p>
            <a:br>
              <a:rPr lang="en-GB"/>
            </a:br>
            <a:r>
              <a:rPr lang="en-GB"/>
              <a:t>				    </a:t>
            </a:r>
            <a:r>
              <a:rPr lang="en-GB">
                <a:latin typeface="Ink Free" panose="03080402000500000000" pitchFamily="66" charset="0"/>
              </a:rPr>
              <a:t>continued…</a:t>
            </a:r>
          </a:p>
        </p:txBody>
      </p:sp>
      <p:pic>
        <p:nvPicPr>
          <p:cNvPr id="2" name="Picture 8" descr="Icon&#10;&#10;Description automatically generated">
            <a:extLst>
              <a:ext uri="{FF2B5EF4-FFF2-40B4-BE49-F238E27FC236}">
                <a16:creationId xmlns:a16="http://schemas.microsoft.com/office/drawing/2014/main" id="{5C6F187A-5CA6-4FDC-B336-1D55D12033B7}"/>
              </a:ext>
            </a:extLst>
          </p:cNvPr>
          <p:cNvPicPr>
            <a:picLocks noChangeAspect="1"/>
          </p:cNvPicPr>
          <p:nvPr/>
        </p:nvPicPr>
        <p:blipFill>
          <a:blip r:embed="rId4"/>
          <a:stretch>
            <a:fillRect/>
          </a:stretch>
        </p:blipFill>
        <p:spPr>
          <a:xfrm>
            <a:off x="8012482" y="3967926"/>
            <a:ext cx="2743200" cy="2283299"/>
          </a:xfrm>
          <a:prstGeom prst="rect">
            <a:avLst/>
          </a:prstGeom>
        </p:spPr>
      </p:pic>
      <p:pic>
        <p:nvPicPr>
          <p:cNvPr id="8" name="Picture 10" descr="Icon&#10;&#10;Description automatically generated">
            <a:extLst>
              <a:ext uri="{FF2B5EF4-FFF2-40B4-BE49-F238E27FC236}">
                <a16:creationId xmlns:a16="http://schemas.microsoft.com/office/drawing/2014/main" id="{3960A350-D65B-4D63-9DDD-34A158D6016B}"/>
              </a:ext>
            </a:extLst>
          </p:cNvPr>
          <p:cNvPicPr>
            <a:picLocks noChangeAspect="1"/>
          </p:cNvPicPr>
          <p:nvPr/>
        </p:nvPicPr>
        <p:blipFill>
          <a:blip r:embed="rId5"/>
          <a:stretch>
            <a:fillRect/>
          </a:stretch>
        </p:blipFill>
        <p:spPr>
          <a:xfrm>
            <a:off x="4661769" y="3748156"/>
            <a:ext cx="2743200" cy="2180043"/>
          </a:xfrm>
          <a:prstGeom prst="rect">
            <a:avLst/>
          </a:prstGeom>
        </p:spPr>
      </p:pic>
      <p:pic>
        <p:nvPicPr>
          <p:cNvPr id="10" name="Picture 11" descr="Icon&#10;&#10;Description automatically generated">
            <a:extLst>
              <a:ext uri="{FF2B5EF4-FFF2-40B4-BE49-F238E27FC236}">
                <a16:creationId xmlns:a16="http://schemas.microsoft.com/office/drawing/2014/main" id="{3A42F66E-45C4-43B3-9520-3B206993CEFD}"/>
              </a:ext>
            </a:extLst>
          </p:cNvPr>
          <p:cNvPicPr>
            <a:picLocks noChangeAspect="1"/>
          </p:cNvPicPr>
          <p:nvPr/>
        </p:nvPicPr>
        <p:blipFill>
          <a:blip r:embed="rId6"/>
          <a:stretch>
            <a:fillRect/>
          </a:stretch>
        </p:blipFill>
        <p:spPr>
          <a:xfrm>
            <a:off x="1060537" y="4471932"/>
            <a:ext cx="2743200" cy="1713696"/>
          </a:xfrm>
          <a:prstGeom prst="rect">
            <a:avLst/>
          </a:prstGeom>
        </p:spPr>
      </p:pic>
    </p:spTree>
    <p:extLst>
      <p:ext uri="{BB962C8B-B14F-4D97-AF65-F5344CB8AC3E}">
        <p14:creationId xmlns:p14="http://schemas.microsoft.com/office/powerpoint/2010/main" val="2296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F2FDA4-E250-4E4F-9E80-620CDF84D49F}"/>
              </a:ext>
            </a:extLst>
          </p:cNvPr>
          <p:cNvSpPr/>
          <p:nvPr/>
        </p:nvSpPr>
        <p:spPr>
          <a:xfrm>
            <a:off x="0" y="1998127"/>
            <a:ext cx="4261855" cy="605581"/>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i="0" u="none" strike="noStrike">
                <a:solidFill>
                  <a:schemeClr val="tx1"/>
                </a:solidFill>
                <a:effectLst/>
                <a:hlinkClick r:id="rId3">
                  <a:extLst>
                    <a:ext uri="{A12FA001-AC4F-418D-AE19-62706E023703}">
                      <ahyp:hlinkClr xmlns:ahyp="http://schemas.microsoft.com/office/drawing/2018/hyperlinkcolor" val="tx"/>
                    </a:ext>
                  </a:extLst>
                </a:hlinkClick>
              </a:rPr>
              <a:t>Holly Hendry</a:t>
            </a:r>
            <a:r>
              <a:rPr lang="en-GB" sz="3200" b="1">
                <a:solidFill>
                  <a:schemeClr val="tx1"/>
                </a:solidFill>
                <a:hlinkClick r:id="rId3">
                  <a:extLst>
                    <a:ext uri="{A12FA001-AC4F-418D-AE19-62706E023703}">
                      <ahyp:hlinkClr xmlns:ahyp="http://schemas.microsoft.com/office/drawing/2018/hyperlinkcolor" val="tx"/>
                    </a:ext>
                  </a:extLst>
                </a:hlinkClick>
              </a:rPr>
              <a:t> </a:t>
            </a:r>
            <a:endParaRPr lang="en-US" sz="3200" b="1">
              <a:solidFill>
                <a:schemeClr val="tx1"/>
              </a:solidFill>
            </a:endParaRPr>
          </a:p>
        </p:txBody>
      </p:sp>
      <p:pic>
        <p:nvPicPr>
          <p:cNvPr id="7" name="Picture 7">
            <a:extLst>
              <a:ext uri="{FF2B5EF4-FFF2-40B4-BE49-F238E27FC236}">
                <a16:creationId xmlns:a16="http://schemas.microsoft.com/office/drawing/2014/main" id="{7C711223-68F8-457C-8E1A-1F9262CE32A7}"/>
              </a:ext>
            </a:extLst>
          </p:cNvPr>
          <p:cNvPicPr>
            <a:picLocks noChangeAspect="1"/>
          </p:cNvPicPr>
          <p:nvPr/>
        </p:nvPicPr>
        <p:blipFill>
          <a:blip r:embed="rId4"/>
          <a:stretch>
            <a:fillRect/>
          </a:stretch>
        </p:blipFill>
        <p:spPr>
          <a:xfrm>
            <a:off x="840317" y="422087"/>
            <a:ext cx="6426200" cy="935155"/>
          </a:xfrm>
          <a:prstGeom prst="rect">
            <a:avLst/>
          </a:prstGeom>
        </p:spPr>
      </p:pic>
      <p:sp>
        <p:nvSpPr>
          <p:cNvPr id="5" name="Rectangle 4">
            <a:extLst>
              <a:ext uri="{FF2B5EF4-FFF2-40B4-BE49-F238E27FC236}">
                <a16:creationId xmlns:a16="http://schemas.microsoft.com/office/drawing/2014/main" id="{ADC7DA84-AA68-4493-95B1-DF1F8C5E8D74}"/>
              </a:ext>
            </a:extLst>
          </p:cNvPr>
          <p:cNvSpPr/>
          <p:nvPr/>
        </p:nvSpPr>
        <p:spPr>
          <a:xfrm>
            <a:off x="0" y="3316795"/>
            <a:ext cx="4261855" cy="605581"/>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i="0" u="none" strike="noStrike">
                <a:solidFill>
                  <a:schemeClr val="tx1"/>
                </a:solidFill>
                <a:effectLst/>
                <a:hlinkClick r:id="rId5">
                  <a:extLst>
                    <a:ext uri="{A12FA001-AC4F-418D-AE19-62706E023703}">
                      <ahyp:hlinkClr xmlns:ahyp="http://schemas.microsoft.com/office/drawing/2018/hyperlinkcolor" val="tx"/>
                    </a:ext>
                  </a:extLst>
                </a:hlinkClick>
              </a:rPr>
              <a:t>Barbara Hepworth </a:t>
            </a:r>
            <a:endParaRPr lang="en-US" sz="3200" b="1">
              <a:solidFill>
                <a:schemeClr val="tx1"/>
              </a:solidFill>
            </a:endParaRPr>
          </a:p>
        </p:txBody>
      </p:sp>
      <p:sp>
        <p:nvSpPr>
          <p:cNvPr id="6" name="Rectangle 5">
            <a:extLst>
              <a:ext uri="{FF2B5EF4-FFF2-40B4-BE49-F238E27FC236}">
                <a16:creationId xmlns:a16="http://schemas.microsoft.com/office/drawing/2014/main" id="{B8715608-11FE-422F-A91A-765B3E992E53}"/>
              </a:ext>
            </a:extLst>
          </p:cNvPr>
          <p:cNvSpPr/>
          <p:nvPr/>
        </p:nvSpPr>
        <p:spPr>
          <a:xfrm>
            <a:off x="0" y="4635463"/>
            <a:ext cx="4261855" cy="605581"/>
          </a:xfrm>
          <a:prstGeom prst="rect">
            <a:avLst/>
          </a:prstGeom>
          <a:solidFill>
            <a:srgbClr val="81C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i="0" u="none" strike="noStrike">
                <a:solidFill>
                  <a:schemeClr val="tx1"/>
                </a:solidFill>
                <a:effectLst/>
                <a:hlinkClick r:id="rId6">
                  <a:extLst>
                    <a:ext uri="{A12FA001-AC4F-418D-AE19-62706E023703}">
                      <ahyp:hlinkClr xmlns:ahyp="http://schemas.microsoft.com/office/drawing/2018/hyperlinkcolor" val="tx"/>
                    </a:ext>
                  </a:extLst>
                </a:hlinkClick>
              </a:rPr>
              <a:t>Jacques</a:t>
            </a:r>
            <a:r>
              <a:rPr lang="en-GB" sz="3200" b="0" i="0" u="none" strike="noStrike">
                <a:solidFill>
                  <a:schemeClr val="tx1"/>
                </a:solidFill>
                <a:effectLst/>
                <a:hlinkClick r:id="rId6">
                  <a:extLst>
                    <a:ext uri="{A12FA001-AC4F-418D-AE19-62706E023703}">
                      <ahyp:hlinkClr xmlns:ahyp="http://schemas.microsoft.com/office/drawing/2018/hyperlinkcolor" val="tx"/>
                    </a:ext>
                  </a:extLst>
                </a:hlinkClick>
              </a:rPr>
              <a:t> </a:t>
            </a:r>
            <a:r>
              <a:rPr lang="en-GB" sz="3200" b="1" i="0" u="none" strike="noStrike">
                <a:solidFill>
                  <a:schemeClr val="tx1"/>
                </a:solidFill>
                <a:effectLst/>
                <a:hlinkClick r:id="rId6">
                  <a:extLst>
                    <a:ext uri="{A12FA001-AC4F-418D-AE19-62706E023703}">
                      <ahyp:hlinkClr xmlns:ahyp="http://schemas.microsoft.com/office/drawing/2018/hyperlinkcolor" val="tx"/>
                    </a:ext>
                  </a:extLst>
                </a:hlinkClick>
              </a:rPr>
              <a:t>Lipchitz</a:t>
            </a:r>
            <a:r>
              <a:rPr lang="en-GB" sz="3200" b="0" i="0" u="none" strike="noStrike">
                <a:solidFill>
                  <a:schemeClr val="tx1"/>
                </a:solidFill>
                <a:effectLst/>
                <a:hlinkClick r:id="rId6">
                  <a:extLst>
                    <a:ext uri="{A12FA001-AC4F-418D-AE19-62706E023703}">
                      <ahyp:hlinkClr xmlns:ahyp="http://schemas.microsoft.com/office/drawing/2018/hyperlinkcolor" val="tx"/>
                    </a:ext>
                  </a:extLst>
                </a:hlinkClick>
              </a:rPr>
              <a:t> </a:t>
            </a:r>
            <a:endParaRPr lang="en-US" sz="3200">
              <a:solidFill>
                <a:schemeClr val="tx1"/>
              </a:solidFill>
            </a:endParaRPr>
          </a:p>
        </p:txBody>
      </p:sp>
      <p:sp>
        <p:nvSpPr>
          <p:cNvPr id="14" name="TextBox 13">
            <a:extLst>
              <a:ext uri="{FF2B5EF4-FFF2-40B4-BE49-F238E27FC236}">
                <a16:creationId xmlns:a16="http://schemas.microsoft.com/office/drawing/2014/main" id="{27F2972E-4459-43BE-944E-4B9B292AB79D}"/>
              </a:ext>
            </a:extLst>
          </p:cNvPr>
          <p:cNvSpPr txBox="1"/>
          <p:nvPr/>
        </p:nvSpPr>
        <p:spPr>
          <a:xfrm>
            <a:off x="5129408" y="1726760"/>
            <a:ext cx="5897218" cy="3785652"/>
          </a:xfrm>
          <a:prstGeom prst="rect">
            <a:avLst/>
          </a:prstGeom>
          <a:noFill/>
        </p:spPr>
        <p:txBody>
          <a:bodyPr wrap="square">
            <a:spAutoFit/>
          </a:bodyPr>
          <a:lstStyle/>
          <a:p>
            <a:r>
              <a:rPr lang="en-GB" sz="2000" i="1"/>
              <a:t>“Holly Hendry is one of my favourite artists, she creates sculptural artworks which often feature different body parts. See you if can spot any teeth!” </a:t>
            </a:r>
            <a:r>
              <a:rPr lang="en-GB" sz="2000"/>
              <a:t>Kaitlin</a:t>
            </a:r>
            <a:endParaRPr lang="en-GB" sz="2000" b="0" i="0" u="none" strike="noStrike">
              <a:solidFill>
                <a:srgbClr val="000000"/>
              </a:solidFill>
              <a:effectLst/>
            </a:endParaRPr>
          </a:p>
          <a:p>
            <a:endParaRPr lang="en-GB" sz="2000" b="0" i="0" u="none" strike="noStrike">
              <a:solidFill>
                <a:srgbClr val="000000"/>
              </a:solidFill>
              <a:effectLst/>
            </a:endParaRPr>
          </a:p>
          <a:p>
            <a:r>
              <a:rPr lang="en-GB" sz="2000"/>
              <a:t>Barbara Hepworth was an English artist and sculptor, who took inspiration from the natural landscape. Try having a careful look at the different textures Hepworth created on the surfaces of her sculptures.</a:t>
            </a:r>
            <a:endParaRPr lang="en-GB" sz="2000" b="0" i="0" u="none" strike="noStrike">
              <a:solidFill>
                <a:srgbClr val="000000"/>
              </a:solidFill>
              <a:effectLst/>
            </a:endParaRPr>
          </a:p>
          <a:p>
            <a:endParaRPr lang="en-GB" sz="2000" b="0" i="0" u="none" strike="noStrike">
              <a:solidFill>
                <a:srgbClr val="000000"/>
              </a:solidFill>
              <a:effectLst/>
            </a:endParaRPr>
          </a:p>
          <a:p>
            <a:r>
              <a:rPr lang="en-GB" sz="2000" i="1"/>
              <a:t>“Jacques Lipchitz was a Cubist sculptor who created some fascinating reliefs, they might give you some ideas about how to draw into your clay.” </a:t>
            </a:r>
            <a:r>
              <a:rPr lang="en-GB" sz="2000"/>
              <a:t>Kaitlin </a:t>
            </a:r>
          </a:p>
        </p:txBody>
      </p:sp>
    </p:spTree>
    <p:extLst>
      <p:ext uri="{BB962C8B-B14F-4D97-AF65-F5344CB8AC3E}">
        <p14:creationId xmlns:p14="http://schemas.microsoft.com/office/powerpoint/2010/main" val="12543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8B1A-8297-48AC-9310-D312DE98D860}"/>
              </a:ext>
            </a:extLst>
          </p:cNvPr>
          <p:cNvSpPr>
            <a:spLocks noGrp="1"/>
          </p:cNvSpPr>
          <p:nvPr>
            <p:ph type="title"/>
          </p:nvPr>
        </p:nvSpPr>
        <p:spPr>
          <a:xfrm>
            <a:off x="838200" y="504294"/>
            <a:ext cx="10515600" cy="568730"/>
          </a:xfrm>
        </p:spPr>
        <p:txBody>
          <a:bodyPr>
            <a:normAutofit/>
          </a:bodyPr>
          <a:lstStyle/>
          <a:p>
            <a:r>
              <a:rPr lang="en-GB" sz="3200" b="1">
                <a:solidFill>
                  <a:srgbClr val="7070DA"/>
                </a:solidFill>
                <a:latin typeface="Ink Free"/>
                <a:ea typeface="+mn-ea"/>
                <a:cs typeface="+mn-cs"/>
              </a:rPr>
              <a:t>About this Resource…</a:t>
            </a:r>
          </a:p>
        </p:txBody>
      </p:sp>
      <p:sp>
        <p:nvSpPr>
          <p:cNvPr id="3" name="Content Placeholder 2">
            <a:extLst>
              <a:ext uri="{FF2B5EF4-FFF2-40B4-BE49-F238E27FC236}">
                <a16:creationId xmlns:a16="http://schemas.microsoft.com/office/drawing/2014/main" id="{D925844B-35C2-4CC1-A67C-BF9D53B3547B}"/>
              </a:ext>
            </a:extLst>
          </p:cNvPr>
          <p:cNvSpPr>
            <a:spLocks noGrp="1"/>
          </p:cNvSpPr>
          <p:nvPr>
            <p:ph idx="1"/>
          </p:nvPr>
        </p:nvSpPr>
        <p:spPr>
          <a:xfrm>
            <a:off x="838200" y="1150225"/>
            <a:ext cx="10515600" cy="4637313"/>
          </a:xfrm>
        </p:spPr>
        <p:txBody>
          <a:bodyPr>
            <a:normAutofit lnSpcReduction="10000"/>
          </a:bodyPr>
          <a:lstStyle/>
          <a:p>
            <a:pPr marL="0" indent="0">
              <a:lnSpc>
                <a:spcPct val="110000"/>
              </a:lnSpc>
              <a:spcBef>
                <a:spcPts val="0"/>
              </a:spcBef>
              <a:buNone/>
            </a:pPr>
            <a:r>
              <a:rPr lang="en-GB" sz="1800">
                <a:effectLst/>
                <a:latin typeface="Calibri" panose="020F0502020204030204" pitchFamily="34" charset="0"/>
                <a:ea typeface="Calibri" panose="020F0502020204030204" pitchFamily="34" charset="0"/>
              </a:rPr>
              <a:t>Our Teacher Lab resource pack supports both creative practice and scientific enquiry in the classroom. We aim to offer teachers access to a variety of art experiences, aligned to each year group’s science curriculum. Through these activities, we hope to introduce exciting ways to combine the deepening of scientific knowledge and skills with the development of creative practice. Each activity also aims to embed scientific understanding and help children to ‘know more and remember more’ about the chosen topic.</a:t>
            </a:r>
          </a:p>
          <a:p>
            <a:pPr marL="0" indent="0">
              <a:lnSpc>
                <a:spcPct val="110000"/>
              </a:lnSpc>
              <a:spcBef>
                <a:spcPts val="0"/>
              </a:spcBef>
              <a:buNone/>
            </a:pPr>
            <a:endParaRPr lang="en-GB" sz="1800">
              <a:effectLst/>
              <a:latin typeface="Calibri" panose="020F0502020204030204" pitchFamily="34" charset="0"/>
              <a:ea typeface="Calibri" panose="020F0502020204030204" pitchFamily="34" charset="0"/>
            </a:endParaRPr>
          </a:p>
          <a:p>
            <a:pPr marL="0" indent="0">
              <a:lnSpc>
                <a:spcPct val="110000"/>
              </a:lnSpc>
              <a:spcBef>
                <a:spcPts val="0"/>
              </a:spcBef>
              <a:buNone/>
            </a:pPr>
            <a:r>
              <a:rPr lang="en-GB" sz="1800">
                <a:effectLst/>
                <a:latin typeface="Calibri" panose="020F0502020204030204" pitchFamily="34" charset="0"/>
                <a:ea typeface="Calibri" panose="020F0502020204030204" pitchFamily="34" charset="0"/>
              </a:rPr>
              <a:t>We chose the working scientifically skills of ‘identifying and classifying’, as these are skills which run throughout the primary curriculum. We have chosen ‘Nature’ as a theme across all of the activities, offering ways to broaden children’s experience and understanding of nature and their place within it. Each nature-based topic has been selected from the National Curriculum and for reception the Early Learning Goals, to ensure each is as relevant as possible.</a:t>
            </a:r>
          </a:p>
          <a:p>
            <a:pPr marL="0" indent="0">
              <a:lnSpc>
                <a:spcPct val="110000"/>
              </a:lnSpc>
              <a:spcBef>
                <a:spcPts val="0"/>
              </a:spcBef>
              <a:buNone/>
            </a:pPr>
            <a:endParaRPr lang="en-GB" sz="1800">
              <a:effectLst/>
              <a:latin typeface="Calibri" panose="020F0502020204030204" pitchFamily="34" charset="0"/>
              <a:ea typeface="Calibri" panose="020F0502020204030204" pitchFamily="34" charset="0"/>
            </a:endParaRPr>
          </a:p>
          <a:p>
            <a:pPr marL="0" indent="0">
              <a:lnSpc>
                <a:spcPct val="110000"/>
              </a:lnSpc>
              <a:spcBef>
                <a:spcPts val="0"/>
              </a:spcBef>
              <a:buNone/>
            </a:pPr>
            <a:r>
              <a:rPr lang="en-GB" sz="1800">
                <a:effectLst/>
                <a:latin typeface="Calibri" panose="020F0502020204030204" pitchFamily="34" charset="0"/>
                <a:ea typeface="Calibri" panose="020F0502020204030204" pitchFamily="34" charset="0"/>
              </a:rPr>
              <a:t>With reference to this knowledge base, we demonstrate how arts practice can be used to reinforce the skills and processes of identifying and classifying. For each year group, we have chosen a different art-based skill to provide teachers with a wide repertoire of creative ideas. We hope that these might be a starting point to enable teachers to use these creative practices to reinforce learning in other curriculum areas.</a:t>
            </a:r>
            <a:endParaRPr lang="en-GB" sz="1800">
              <a:effectLst/>
              <a:latin typeface="Arial" panose="020B0604020202020204" pitchFamily="34" charset="0"/>
              <a:ea typeface="Arial" panose="020B0604020202020204" pitchFamily="34" charset="0"/>
            </a:endParaRPr>
          </a:p>
        </p:txBody>
      </p:sp>
      <p:pic>
        <p:nvPicPr>
          <p:cNvPr id="5" name="Picture 5" descr="A picture containing coil spring&#10;&#10;Description automatically generated">
            <a:extLst>
              <a:ext uri="{FF2B5EF4-FFF2-40B4-BE49-F238E27FC236}">
                <a16:creationId xmlns:a16="http://schemas.microsoft.com/office/drawing/2014/main" id="{1CA05F74-9A5E-4656-90DD-D269ED095AC5}"/>
              </a:ext>
            </a:extLst>
          </p:cNvPr>
          <p:cNvPicPr>
            <a:picLocks noChangeAspect="1"/>
          </p:cNvPicPr>
          <p:nvPr/>
        </p:nvPicPr>
        <p:blipFill>
          <a:blip r:embed="rId2"/>
          <a:stretch>
            <a:fillRect/>
          </a:stretch>
        </p:blipFill>
        <p:spPr>
          <a:xfrm>
            <a:off x="-174026" y="5822214"/>
            <a:ext cx="1148080" cy="1568980"/>
          </a:xfrm>
          <a:prstGeom prst="rect">
            <a:avLst/>
          </a:prstGeom>
        </p:spPr>
      </p:pic>
      <p:pic>
        <p:nvPicPr>
          <p:cNvPr id="7" name="Picture 14" descr="Logo&#10;&#10;Description automatically generated">
            <a:extLst>
              <a:ext uri="{FF2B5EF4-FFF2-40B4-BE49-F238E27FC236}">
                <a16:creationId xmlns:a16="http://schemas.microsoft.com/office/drawing/2014/main" id="{32EA896F-582E-4723-9C6A-D226869DFEB1}"/>
              </a:ext>
            </a:extLst>
          </p:cNvPr>
          <p:cNvPicPr>
            <a:picLocks noChangeAspect="1"/>
          </p:cNvPicPr>
          <p:nvPr/>
        </p:nvPicPr>
        <p:blipFill>
          <a:blip r:embed="rId3"/>
          <a:stretch>
            <a:fillRect/>
          </a:stretch>
        </p:blipFill>
        <p:spPr>
          <a:xfrm rot="1380000">
            <a:off x="893257" y="6109361"/>
            <a:ext cx="879580" cy="1330960"/>
          </a:xfrm>
          <a:prstGeom prst="rect">
            <a:avLst/>
          </a:prstGeom>
        </p:spPr>
      </p:pic>
      <p:pic>
        <p:nvPicPr>
          <p:cNvPr id="9" name="Picture 27" descr="A picture containing clipart, plant&#10;&#10;Description automatically generated">
            <a:extLst>
              <a:ext uri="{FF2B5EF4-FFF2-40B4-BE49-F238E27FC236}">
                <a16:creationId xmlns:a16="http://schemas.microsoft.com/office/drawing/2014/main" id="{8AFF105D-2F85-48C6-B699-777ED179FDD6}"/>
              </a:ext>
            </a:extLst>
          </p:cNvPr>
          <p:cNvPicPr>
            <a:picLocks noChangeAspect="1"/>
          </p:cNvPicPr>
          <p:nvPr/>
        </p:nvPicPr>
        <p:blipFill>
          <a:blip r:embed="rId4"/>
          <a:stretch>
            <a:fillRect/>
          </a:stretch>
        </p:blipFill>
        <p:spPr>
          <a:xfrm rot="-1800000">
            <a:off x="1736921" y="6213744"/>
            <a:ext cx="985981" cy="1554480"/>
          </a:xfrm>
          <a:prstGeom prst="rect">
            <a:avLst/>
          </a:prstGeom>
        </p:spPr>
      </p:pic>
    </p:spTree>
    <p:extLst>
      <p:ext uri="{BB962C8B-B14F-4D97-AF65-F5344CB8AC3E}">
        <p14:creationId xmlns:p14="http://schemas.microsoft.com/office/powerpoint/2010/main" val="4208937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diagram&#10;&#10;Description automatically generated">
            <a:extLst>
              <a:ext uri="{FF2B5EF4-FFF2-40B4-BE49-F238E27FC236}">
                <a16:creationId xmlns:a16="http://schemas.microsoft.com/office/drawing/2014/main" id="{F64D0CB1-F127-4B79-A6A2-63955DBD774E}"/>
              </a:ext>
            </a:extLst>
          </p:cNvPr>
          <p:cNvPicPr>
            <a:picLocks noChangeAspect="1"/>
          </p:cNvPicPr>
          <p:nvPr/>
        </p:nvPicPr>
        <p:blipFill>
          <a:blip r:embed="rId3"/>
          <a:stretch>
            <a:fillRect/>
          </a:stretch>
        </p:blipFill>
        <p:spPr>
          <a:xfrm>
            <a:off x="0" y="-4445"/>
            <a:ext cx="12252960" cy="6866890"/>
          </a:xfrm>
          <a:prstGeom prst="rect">
            <a:avLst/>
          </a:prstGeom>
        </p:spPr>
      </p:pic>
      <p:sp>
        <p:nvSpPr>
          <p:cNvPr id="3" name="Content Placeholder 2">
            <a:extLst>
              <a:ext uri="{FF2B5EF4-FFF2-40B4-BE49-F238E27FC236}">
                <a16:creationId xmlns:a16="http://schemas.microsoft.com/office/drawing/2014/main" id="{EEA2474F-8B41-49CE-B795-5A7772A2717D}"/>
              </a:ext>
            </a:extLst>
          </p:cNvPr>
          <p:cNvSpPr>
            <a:spLocks noGrp="1"/>
          </p:cNvSpPr>
          <p:nvPr>
            <p:ph idx="1"/>
          </p:nvPr>
        </p:nvSpPr>
        <p:spPr>
          <a:xfrm>
            <a:off x="2831011" y="4027442"/>
            <a:ext cx="3037840" cy="1049338"/>
          </a:xfrm>
        </p:spPr>
        <p:txBody>
          <a:bodyPr vert="horz" lIns="91440" tIns="45720" rIns="91440" bIns="45720" rtlCol="0" anchor="t">
            <a:normAutofit/>
          </a:bodyPr>
          <a:lstStyle/>
          <a:p>
            <a:pPr marL="0" indent="0">
              <a:buNone/>
            </a:pPr>
            <a:r>
              <a:rPr lang="en-GB" sz="4400" b="1">
                <a:latin typeface="Ink Free"/>
              </a:rPr>
              <a:t>With Year 5</a:t>
            </a:r>
          </a:p>
        </p:txBody>
      </p:sp>
    </p:spTree>
    <p:extLst>
      <p:ext uri="{BB962C8B-B14F-4D97-AF65-F5344CB8AC3E}">
        <p14:creationId xmlns:p14="http://schemas.microsoft.com/office/powerpoint/2010/main" val="81749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D6CE68-EB02-4389-AFC5-156B618DAE00}"/>
              </a:ext>
            </a:extLst>
          </p:cNvPr>
          <p:cNvSpPr/>
          <p:nvPr/>
        </p:nvSpPr>
        <p:spPr>
          <a:xfrm>
            <a:off x="-2117" y="-2117"/>
            <a:ext cx="12382499" cy="910166"/>
          </a:xfrm>
          <a:prstGeom prst="rect">
            <a:avLst/>
          </a:prstGeom>
          <a:solidFill>
            <a:srgbClr val="FAC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DFBB98-3DC4-49D5-8447-9BED17CDFC5A}"/>
              </a:ext>
            </a:extLst>
          </p:cNvPr>
          <p:cNvSpPr>
            <a:spLocks noGrp="1"/>
          </p:cNvSpPr>
          <p:nvPr>
            <p:ph idx="1"/>
          </p:nvPr>
        </p:nvSpPr>
        <p:spPr>
          <a:xfrm>
            <a:off x="835479" y="2042680"/>
            <a:ext cx="10629848" cy="4115523"/>
          </a:xfrm>
        </p:spPr>
        <p:txBody>
          <a:bodyPr vert="horz" lIns="91440" tIns="45720" rIns="91440" bIns="45720" rtlCol="0" anchor="t">
            <a:normAutofit/>
          </a:bodyPr>
          <a:lstStyle/>
          <a:p>
            <a:pPr marL="0" indent="0">
              <a:buNone/>
            </a:pPr>
            <a:r>
              <a:rPr lang="en-GB" sz="2000" i="1"/>
              <a:t>Describe the differences in the life cycles of a mammal, an amphibian, an insect and a bird.</a:t>
            </a:r>
          </a:p>
          <a:p>
            <a:pPr marL="0" indent="0">
              <a:buNone/>
            </a:pPr>
            <a:endParaRPr lang="en-GB" sz="100" b="1" i="1"/>
          </a:p>
          <a:p>
            <a:pPr marL="0" indent="0">
              <a:buNone/>
            </a:pPr>
            <a:r>
              <a:rPr lang="en-GB" b="1"/>
              <a:t>You will need:</a:t>
            </a:r>
            <a:endParaRPr lang="en-GB" sz="2000">
              <a:solidFill>
                <a:srgbClr val="000000"/>
              </a:solidFill>
            </a:endParaRPr>
          </a:p>
          <a:p>
            <a:r>
              <a:rPr lang="en-GB" sz="2000">
                <a:solidFill>
                  <a:srgbClr val="000000"/>
                </a:solidFill>
              </a:rPr>
              <a:t>Pencil </a:t>
            </a:r>
            <a:r>
              <a:rPr lang="en-GB" sz="2000"/>
              <a:t>and paper </a:t>
            </a:r>
            <a:endParaRPr lang="en-GB" sz="2000">
              <a:cs typeface="Calibri" panose="020F0502020204030204"/>
            </a:endParaRPr>
          </a:p>
          <a:p>
            <a:r>
              <a:rPr lang="en-GB" sz="2000"/>
              <a:t>Images of </a:t>
            </a:r>
            <a:r>
              <a:rPr lang="en-GB" sz="2000" b="1"/>
              <a:t>TWO</a:t>
            </a:r>
            <a:r>
              <a:rPr lang="en-GB" sz="2000"/>
              <a:t> different animals from </a:t>
            </a:r>
            <a:r>
              <a:rPr lang="en-GB" sz="2000" b="1"/>
              <a:t>TWO</a:t>
            </a:r>
            <a:r>
              <a:rPr lang="en-GB" sz="2000"/>
              <a:t> different animal classes.</a:t>
            </a:r>
          </a:p>
          <a:p>
            <a:pPr marL="0" indent="0">
              <a:buNone/>
            </a:pPr>
            <a:r>
              <a:rPr lang="en-GB" b="1">
                <a:latin typeface="Ink Free" panose="03080402000500000000" pitchFamily="66" charset="0"/>
                <a:cs typeface="Calibri"/>
              </a:rPr>
              <a:t>Quiz: Can you remember what the six different animal classes are?</a:t>
            </a:r>
          </a:p>
          <a:p>
            <a:pPr marL="457200" lvl="1" indent="0">
              <a:buNone/>
            </a:pPr>
            <a:endParaRPr lang="en-GB" sz="2000">
              <a:solidFill>
                <a:srgbClr val="FF0000"/>
              </a:solidFill>
            </a:endParaRPr>
          </a:p>
          <a:p>
            <a:pPr marL="0" indent="0">
              <a:buNone/>
            </a:pPr>
            <a:endParaRPr lang="en-GB"/>
          </a:p>
          <a:p>
            <a:pPr marL="0" indent="0">
              <a:buNone/>
            </a:pPr>
            <a:endParaRPr lang="en-GB"/>
          </a:p>
        </p:txBody>
      </p:sp>
      <p:sp>
        <p:nvSpPr>
          <p:cNvPr id="8" name="Title 1">
            <a:extLst>
              <a:ext uri="{FF2B5EF4-FFF2-40B4-BE49-F238E27FC236}">
                <a16:creationId xmlns:a16="http://schemas.microsoft.com/office/drawing/2014/main" id="{210BCDF9-86E6-4C0E-A6FD-40FE2A801779}"/>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t>Classification activity</a:t>
            </a:r>
            <a:r>
              <a:rPr lang="en-GB" sz="4000" b="1" i="1"/>
              <a:t> </a:t>
            </a:r>
            <a:br>
              <a:rPr lang="en-GB" sz="3200" i="1"/>
            </a:br>
            <a:r>
              <a:rPr lang="en-GB" sz="3100" i="1"/>
              <a:t>   </a:t>
            </a:r>
            <a:r>
              <a:rPr lang="en-GB" sz="1400" i="1"/>
              <a:t>  </a:t>
            </a:r>
            <a:endParaRPr lang="en-GB" i="1"/>
          </a:p>
        </p:txBody>
      </p:sp>
      <p:pic>
        <p:nvPicPr>
          <p:cNvPr id="11" name="Picture 11" descr="White text on a black background&#10;&#10;Description automatically generated">
            <a:extLst>
              <a:ext uri="{FF2B5EF4-FFF2-40B4-BE49-F238E27FC236}">
                <a16:creationId xmlns:a16="http://schemas.microsoft.com/office/drawing/2014/main" id="{2F60AC5D-591D-48E3-AEF6-1A43B7A858EC}"/>
              </a:ext>
            </a:extLst>
          </p:cNvPr>
          <p:cNvPicPr>
            <a:picLocks noChangeAspect="1"/>
          </p:cNvPicPr>
          <p:nvPr/>
        </p:nvPicPr>
        <p:blipFill>
          <a:blip r:embed="rId3"/>
          <a:stretch>
            <a:fillRect/>
          </a:stretch>
        </p:blipFill>
        <p:spPr>
          <a:xfrm>
            <a:off x="986669" y="1113055"/>
            <a:ext cx="5384104" cy="896568"/>
          </a:xfrm>
          <a:prstGeom prst="rect">
            <a:avLst/>
          </a:prstGeom>
        </p:spPr>
      </p:pic>
      <p:pic>
        <p:nvPicPr>
          <p:cNvPr id="12" name="Picture 12" descr="Logo&#10;&#10;Description automatically generated">
            <a:extLst>
              <a:ext uri="{FF2B5EF4-FFF2-40B4-BE49-F238E27FC236}">
                <a16:creationId xmlns:a16="http://schemas.microsoft.com/office/drawing/2014/main" id="{F4411AFE-F906-4A46-8BCD-E44C6D7EEA7C}"/>
              </a:ext>
            </a:extLst>
          </p:cNvPr>
          <p:cNvPicPr>
            <a:picLocks noChangeAspect="1"/>
          </p:cNvPicPr>
          <p:nvPr/>
        </p:nvPicPr>
        <p:blipFill>
          <a:blip r:embed="rId4"/>
          <a:stretch>
            <a:fillRect/>
          </a:stretch>
        </p:blipFill>
        <p:spPr>
          <a:xfrm>
            <a:off x="726673" y="4973546"/>
            <a:ext cx="1417530" cy="1618793"/>
          </a:xfrm>
          <a:prstGeom prst="rect">
            <a:avLst/>
          </a:prstGeom>
        </p:spPr>
      </p:pic>
      <p:pic>
        <p:nvPicPr>
          <p:cNvPr id="13" name="Picture 13" descr="Logo&#10;&#10;Description automatically generated">
            <a:extLst>
              <a:ext uri="{FF2B5EF4-FFF2-40B4-BE49-F238E27FC236}">
                <a16:creationId xmlns:a16="http://schemas.microsoft.com/office/drawing/2014/main" id="{0F3014AA-49B8-4833-9EA0-C5024295FB7C}"/>
              </a:ext>
            </a:extLst>
          </p:cNvPr>
          <p:cNvPicPr>
            <a:picLocks noChangeAspect="1"/>
          </p:cNvPicPr>
          <p:nvPr/>
        </p:nvPicPr>
        <p:blipFill>
          <a:blip r:embed="rId5"/>
          <a:stretch>
            <a:fillRect/>
          </a:stretch>
        </p:blipFill>
        <p:spPr>
          <a:xfrm>
            <a:off x="2490783" y="4761088"/>
            <a:ext cx="1469721" cy="1831251"/>
          </a:xfrm>
          <a:prstGeom prst="rect">
            <a:avLst/>
          </a:prstGeom>
        </p:spPr>
      </p:pic>
      <p:pic>
        <p:nvPicPr>
          <p:cNvPr id="14" name="Picture 14" descr="Logo&#10;&#10;Description automatically generated">
            <a:extLst>
              <a:ext uri="{FF2B5EF4-FFF2-40B4-BE49-F238E27FC236}">
                <a16:creationId xmlns:a16="http://schemas.microsoft.com/office/drawing/2014/main" id="{83FD3F77-843B-4A9A-AE04-D05BB3CF0265}"/>
              </a:ext>
            </a:extLst>
          </p:cNvPr>
          <p:cNvPicPr>
            <a:picLocks noChangeAspect="1"/>
          </p:cNvPicPr>
          <p:nvPr/>
        </p:nvPicPr>
        <p:blipFill>
          <a:blip r:embed="rId6"/>
          <a:stretch>
            <a:fillRect/>
          </a:stretch>
        </p:blipFill>
        <p:spPr>
          <a:xfrm>
            <a:off x="4332946" y="5111979"/>
            <a:ext cx="1678489" cy="1466946"/>
          </a:xfrm>
          <a:prstGeom prst="rect">
            <a:avLst/>
          </a:prstGeom>
        </p:spPr>
      </p:pic>
      <p:pic>
        <p:nvPicPr>
          <p:cNvPr id="15" name="Picture 15" descr="A picture containing shape&#10;&#10;Description automatically generated">
            <a:extLst>
              <a:ext uri="{FF2B5EF4-FFF2-40B4-BE49-F238E27FC236}">
                <a16:creationId xmlns:a16="http://schemas.microsoft.com/office/drawing/2014/main" id="{1E5CA732-3BC8-4CB3-914A-225AD9E42EB6}"/>
              </a:ext>
            </a:extLst>
          </p:cNvPr>
          <p:cNvPicPr>
            <a:picLocks noChangeAspect="1"/>
          </p:cNvPicPr>
          <p:nvPr/>
        </p:nvPicPr>
        <p:blipFill>
          <a:blip r:embed="rId7"/>
          <a:stretch>
            <a:fillRect/>
          </a:stretch>
        </p:blipFill>
        <p:spPr>
          <a:xfrm>
            <a:off x="6370773" y="4409108"/>
            <a:ext cx="1480160" cy="2169817"/>
          </a:xfrm>
          <a:prstGeom prst="rect">
            <a:avLst/>
          </a:prstGeom>
        </p:spPr>
      </p:pic>
      <p:pic>
        <p:nvPicPr>
          <p:cNvPr id="16" name="Picture 16" descr="Logo&#10;&#10;Description automatically generated">
            <a:extLst>
              <a:ext uri="{FF2B5EF4-FFF2-40B4-BE49-F238E27FC236}">
                <a16:creationId xmlns:a16="http://schemas.microsoft.com/office/drawing/2014/main" id="{80460CE0-FA68-48C8-8C3A-493A83B1CB6D}"/>
              </a:ext>
            </a:extLst>
          </p:cNvPr>
          <p:cNvPicPr>
            <a:picLocks noChangeAspect="1"/>
          </p:cNvPicPr>
          <p:nvPr/>
        </p:nvPicPr>
        <p:blipFill>
          <a:blip r:embed="rId8"/>
          <a:stretch>
            <a:fillRect/>
          </a:stretch>
        </p:blipFill>
        <p:spPr>
          <a:xfrm>
            <a:off x="8210618" y="4583525"/>
            <a:ext cx="1490599" cy="2014363"/>
          </a:xfrm>
          <a:prstGeom prst="rect">
            <a:avLst/>
          </a:prstGeom>
        </p:spPr>
      </p:pic>
      <p:pic>
        <p:nvPicPr>
          <p:cNvPr id="17" name="Picture 17" descr="Logo&#10;&#10;Description automatically generated">
            <a:extLst>
              <a:ext uri="{FF2B5EF4-FFF2-40B4-BE49-F238E27FC236}">
                <a16:creationId xmlns:a16="http://schemas.microsoft.com/office/drawing/2014/main" id="{93919045-F064-4643-A21B-ED3C3DF3C8FB}"/>
              </a:ext>
            </a:extLst>
          </p:cNvPr>
          <p:cNvPicPr>
            <a:picLocks noChangeAspect="1"/>
          </p:cNvPicPr>
          <p:nvPr/>
        </p:nvPicPr>
        <p:blipFill>
          <a:blip r:embed="rId9"/>
          <a:stretch>
            <a:fillRect/>
          </a:stretch>
        </p:blipFill>
        <p:spPr>
          <a:xfrm>
            <a:off x="10060902" y="4965562"/>
            <a:ext cx="1688926" cy="1613363"/>
          </a:xfrm>
          <a:prstGeom prst="rect">
            <a:avLst/>
          </a:prstGeom>
        </p:spPr>
      </p:pic>
    </p:spTree>
    <p:extLst>
      <p:ext uri="{BB962C8B-B14F-4D97-AF65-F5344CB8AC3E}">
        <p14:creationId xmlns:p14="http://schemas.microsoft.com/office/powerpoint/2010/main" val="1371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80">
                                          <p:stCondLst>
                                            <p:cond delay="0"/>
                                          </p:stCondLst>
                                        </p:cTn>
                                        <p:tgtEl>
                                          <p:spTgt spid="14"/>
                                        </p:tgtEl>
                                      </p:cBhvr>
                                    </p:animEffect>
                                    <p:anim calcmode="lin" valueType="num">
                                      <p:cBhvr>
                                        <p:cTn id="6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5" dur="26">
                                          <p:stCondLst>
                                            <p:cond delay="650"/>
                                          </p:stCondLst>
                                        </p:cTn>
                                        <p:tgtEl>
                                          <p:spTgt spid="14"/>
                                        </p:tgtEl>
                                      </p:cBhvr>
                                      <p:to x="100000" y="60000"/>
                                    </p:animScale>
                                    <p:animScale>
                                      <p:cBhvr>
                                        <p:cTn id="66" dur="166" decel="50000">
                                          <p:stCondLst>
                                            <p:cond delay="676"/>
                                          </p:stCondLst>
                                        </p:cTn>
                                        <p:tgtEl>
                                          <p:spTgt spid="14"/>
                                        </p:tgtEl>
                                      </p:cBhvr>
                                      <p:to x="100000" y="100000"/>
                                    </p:animScale>
                                    <p:animScale>
                                      <p:cBhvr>
                                        <p:cTn id="67" dur="26">
                                          <p:stCondLst>
                                            <p:cond delay="1312"/>
                                          </p:stCondLst>
                                        </p:cTn>
                                        <p:tgtEl>
                                          <p:spTgt spid="14"/>
                                        </p:tgtEl>
                                      </p:cBhvr>
                                      <p:to x="100000" y="80000"/>
                                    </p:animScale>
                                    <p:animScale>
                                      <p:cBhvr>
                                        <p:cTn id="68" dur="166" decel="50000">
                                          <p:stCondLst>
                                            <p:cond delay="1338"/>
                                          </p:stCondLst>
                                        </p:cTn>
                                        <p:tgtEl>
                                          <p:spTgt spid="14"/>
                                        </p:tgtEl>
                                      </p:cBhvr>
                                      <p:to x="100000" y="100000"/>
                                    </p:animScale>
                                    <p:animScale>
                                      <p:cBhvr>
                                        <p:cTn id="69" dur="26">
                                          <p:stCondLst>
                                            <p:cond delay="1642"/>
                                          </p:stCondLst>
                                        </p:cTn>
                                        <p:tgtEl>
                                          <p:spTgt spid="14"/>
                                        </p:tgtEl>
                                      </p:cBhvr>
                                      <p:to x="100000" y="90000"/>
                                    </p:animScale>
                                    <p:animScale>
                                      <p:cBhvr>
                                        <p:cTn id="70" dur="166" decel="50000">
                                          <p:stCondLst>
                                            <p:cond delay="1668"/>
                                          </p:stCondLst>
                                        </p:cTn>
                                        <p:tgtEl>
                                          <p:spTgt spid="14"/>
                                        </p:tgtEl>
                                      </p:cBhvr>
                                      <p:to x="100000" y="100000"/>
                                    </p:animScale>
                                    <p:animScale>
                                      <p:cBhvr>
                                        <p:cTn id="71" dur="26">
                                          <p:stCondLst>
                                            <p:cond delay="1808"/>
                                          </p:stCondLst>
                                        </p:cTn>
                                        <p:tgtEl>
                                          <p:spTgt spid="14"/>
                                        </p:tgtEl>
                                      </p:cBhvr>
                                      <p:to x="100000" y="95000"/>
                                    </p:animScale>
                                    <p:animScale>
                                      <p:cBhvr>
                                        <p:cTn id="72" dur="166" decel="50000">
                                          <p:stCondLst>
                                            <p:cond delay="1834"/>
                                          </p:stCondLst>
                                        </p:cTn>
                                        <p:tgtEl>
                                          <p:spTgt spid="14"/>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ppt_x"/>
                                          </p:val>
                                        </p:tav>
                                        <p:tav tm="100000">
                                          <p:val>
                                            <p:strVal val="#ppt_x"/>
                                          </p:val>
                                        </p:tav>
                                      </p:tavLst>
                                    </p:anim>
                                    <p:anim calcmode="lin" valueType="num">
                                      <p:cBhvr additive="base">
                                        <p:cTn id="8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down)">
                                      <p:cBhvr>
                                        <p:cTn id="90" dur="580">
                                          <p:stCondLst>
                                            <p:cond delay="0"/>
                                          </p:stCondLst>
                                        </p:cTn>
                                        <p:tgtEl>
                                          <p:spTgt spid="17"/>
                                        </p:tgtEl>
                                      </p:cBhvr>
                                    </p:animEffect>
                                    <p:anim calcmode="lin" valueType="num">
                                      <p:cBhvr>
                                        <p:cTn id="9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6" dur="26">
                                          <p:stCondLst>
                                            <p:cond delay="650"/>
                                          </p:stCondLst>
                                        </p:cTn>
                                        <p:tgtEl>
                                          <p:spTgt spid="17"/>
                                        </p:tgtEl>
                                      </p:cBhvr>
                                      <p:to x="100000" y="60000"/>
                                    </p:animScale>
                                    <p:animScale>
                                      <p:cBhvr>
                                        <p:cTn id="97" dur="166" decel="50000">
                                          <p:stCondLst>
                                            <p:cond delay="676"/>
                                          </p:stCondLst>
                                        </p:cTn>
                                        <p:tgtEl>
                                          <p:spTgt spid="17"/>
                                        </p:tgtEl>
                                      </p:cBhvr>
                                      <p:to x="100000" y="100000"/>
                                    </p:animScale>
                                    <p:animScale>
                                      <p:cBhvr>
                                        <p:cTn id="98" dur="26">
                                          <p:stCondLst>
                                            <p:cond delay="1312"/>
                                          </p:stCondLst>
                                        </p:cTn>
                                        <p:tgtEl>
                                          <p:spTgt spid="17"/>
                                        </p:tgtEl>
                                      </p:cBhvr>
                                      <p:to x="100000" y="80000"/>
                                    </p:animScale>
                                    <p:animScale>
                                      <p:cBhvr>
                                        <p:cTn id="99" dur="166" decel="50000">
                                          <p:stCondLst>
                                            <p:cond delay="1338"/>
                                          </p:stCondLst>
                                        </p:cTn>
                                        <p:tgtEl>
                                          <p:spTgt spid="17"/>
                                        </p:tgtEl>
                                      </p:cBhvr>
                                      <p:to x="100000" y="100000"/>
                                    </p:animScale>
                                    <p:animScale>
                                      <p:cBhvr>
                                        <p:cTn id="100" dur="26">
                                          <p:stCondLst>
                                            <p:cond delay="1642"/>
                                          </p:stCondLst>
                                        </p:cTn>
                                        <p:tgtEl>
                                          <p:spTgt spid="17"/>
                                        </p:tgtEl>
                                      </p:cBhvr>
                                      <p:to x="100000" y="90000"/>
                                    </p:animScale>
                                    <p:animScale>
                                      <p:cBhvr>
                                        <p:cTn id="101" dur="166" decel="50000">
                                          <p:stCondLst>
                                            <p:cond delay="1668"/>
                                          </p:stCondLst>
                                        </p:cTn>
                                        <p:tgtEl>
                                          <p:spTgt spid="17"/>
                                        </p:tgtEl>
                                      </p:cBhvr>
                                      <p:to x="100000" y="100000"/>
                                    </p:animScale>
                                    <p:animScale>
                                      <p:cBhvr>
                                        <p:cTn id="102" dur="26">
                                          <p:stCondLst>
                                            <p:cond delay="1808"/>
                                          </p:stCondLst>
                                        </p:cTn>
                                        <p:tgtEl>
                                          <p:spTgt spid="17"/>
                                        </p:tgtEl>
                                      </p:cBhvr>
                                      <p:to x="100000" y="95000"/>
                                    </p:animScale>
                                    <p:animScale>
                                      <p:cBhvr>
                                        <p:cTn id="103"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838199" y="1692721"/>
            <a:ext cx="10174357" cy="4351338"/>
          </a:xfrm>
        </p:spPr>
        <p:txBody>
          <a:bodyPr vert="horz" lIns="91440" tIns="45720" rIns="91440" bIns="45720" rtlCol="0" anchor="t">
            <a:normAutofit/>
          </a:bodyPr>
          <a:lstStyle/>
          <a:p>
            <a:pPr marL="457200" indent="-457200">
              <a:buFont typeface="+mj-lt"/>
              <a:buAutoNum type="arabicPeriod"/>
            </a:pPr>
            <a:r>
              <a:rPr lang="en-GB" sz="2000" b="0" i="0" u="none" strike="noStrike" dirty="0">
                <a:solidFill>
                  <a:srgbClr val="000000"/>
                </a:solidFill>
                <a:effectLst/>
              </a:rPr>
              <a:t>Have a careful look at images of two different animal</a:t>
            </a:r>
            <a:r>
              <a:rPr lang="en-GB" sz="2000" dirty="0">
                <a:solidFill>
                  <a:srgbClr val="000000"/>
                </a:solidFill>
              </a:rPr>
              <a:t>s’</a:t>
            </a:r>
            <a:r>
              <a:rPr lang="en-GB" sz="2000" b="0" i="0" u="none" strike="noStrike" dirty="0">
                <a:solidFill>
                  <a:srgbClr val="000000"/>
                </a:solidFill>
                <a:effectLst/>
              </a:rPr>
              <a:t> lifecycles, from two different classes.</a:t>
            </a:r>
            <a:r>
              <a:rPr lang="en-GB" sz="2000" dirty="0"/>
              <a:t> </a:t>
            </a:r>
          </a:p>
          <a:p>
            <a:pPr marL="457200" indent="-457200">
              <a:buFont typeface="+mj-lt"/>
              <a:buAutoNum type="arabicPeriod"/>
            </a:pPr>
            <a:endParaRPr lang="en-GB" sz="2000" b="0" i="0" u="none" strike="noStrike" dirty="0">
              <a:solidFill>
                <a:srgbClr val="000000"/>
              </a:solidFill>
              <a:effectLst/>
            </a:endParaRPr>
          </a:p>
          <a:p>
            <a:pPr marL="457200" indent="-457200">
              <a:buFont typeface="+mj-lt"/>
              <a:buAutoNum type="arabicPeriod"/>
            </a:pPr>
            <a:r>
              <a:rPr lang="en-GB" sz="2000" b="0" i="0" u="none" strike="noStrike" dirty="0">
                <a:solidFill>
                  <a:srgbClr val="000000"/>
                </a:solidFill>
                <a:effectLst/>
              </a:rPr>
              <a:t>Think carefully about the similarities and differences between their life cycles</a:t>
            </a:r>
            <a:r>
              <a:rPr lang="en-GB" sz="2000" dirty="0"/>
              <a:t>.</a:t>
            </a:r>
            <a:endParaRPr lang="en-GB" sz="2000" dirty="0">
              <a:cs typeface="Calibri"/>
            </a:endParaRPr>
          </a:p>
          <a:p>
            <a:pPr marL="457200" indent="-457200">
              <a:buFont typeface="+mj-lt"/>
              <a:buAutoNum type="arabicPeriod"/>
            </a:pPr>
            <a:endParaRPr lang="en-GB" sz="2000" b="0" i="0" u="none" strike="noStrike" dirty="0">
              <a:solidFill>
                <a:srgbClr val="000000"/>
              </a:solidFill>
              <a:effectLst/>
            </a:endParaRPr>
          </a:p>
          <a:p>
            <a:pPr marL="457200" indent="-457200">
              <a:buFont typeface="+mj-lt"/>
              <a:buAutoNum type="arabicPeriod"/>
            </a:pPr>
            <a:r>
              <a:rPr lang="en-GB" sz="2000" b="0" i="0" u="none" strike="noStrike" dirty="0">
                <a:solidFill>
                  <a:srgbClr val="000000"/>
                </a:solidFill>
                <a:effectLst/>
              </a:rPr>
              <a:t>Try drawing a </a:t>
            </a:r>
            <a:r>
              <a:rPr lang="en-GB" sz="2000" b="1" dirty="0">
                <a:solidFill>
                  <a:srgbClr val="000000"/>
                </a:solidFill>
              </a:rPr>
              <a:t>V</a:t>
            </a:r>
            <a:r>
              <a:rPr lang="en-GB" sz="2000" b="1" i="0" u="none" strike="noStrike" dirty="0">
                <a:solidFill>
                  <a:srgbClr val="000000"/>
                </a:solidFill>
                <a:effectLst/>
              </a:rPr>
              <a:t>enn diagram</a:t>
            </a:r>
            <a:r>
              <a:rPr lang="en-GB" sz="2000" b="0" i="0" u="none" strike="noStrike" dirty="0">
                <a:solidFill>
                  <a:srgbClr val="000000"/>
                </a:solidFill>
                <a:effectLst/>
              </a:rPr>
              <a:t> to explore the similarities and differences you have thought about.</a:t>
            </a:r>
            <a:r>
              <a:rPr lang="en-GB" sz="2000" dirty="0">
                <a:solidFill>
                  <a:srgbClr val="FF0000"/>
                </a:solidFill>
              </a:rPr>
              <a:t> </a:t>
            </a:r>
            <a:endParaRPr lang="en-GB" sz="2000" b="0" i="0" u="none" strike="noStrike" dirty="0">
              <a:solidFill>
                <a:srgbClr val="FF0000"/>
              </a:solidFill>
              <a:effectLst/>
              <a:cs typeface="Calibri"/>
            </a:endParaRPr>
          </a:p>
          <a:p>
            <a:pPr marL="0" indent="0">
              <a:buNone/>
            </a:pPr>
            <a:endParaRPr lang="en-GB" sz="2000" b="1" dirty="0">
              <a:latin typeface="Ink Free" panose="03080402000500000000" pitchFamily="66" charset="0"/>
              <a:cs typeface="Calibri"/>
            </a:endParaRPr>
          </a:p>
          <a:p>
            <a:pPr marL="442913" indent="0">
              <a:buNone/>
            </a:pPr>
            <a:r>
              <a:rPr lang="en-GB" b="1" dirty="0">
                <a:latin typeface="Ink Free" panose="03080402000500000000" pitchFamily="66" charset="0"/>
                <a:cs typeface="Calibri"/>
              </a:rPr>
              <a:t>Top Tip: </a:t>
            </a:r>
            <a:r>
              <a:rPr lang="en-GB" sz="2400" dirty="0">
                <a:latin typeface="Ink Free" panose="03080402000500000000" pitchFamily="66" charset="0"/>
                <a:cs typeface="Calibri"/>
              </a:rPr>
              <a:t>Look at an example Venn diagram on the next slide…</a:t>
            </a:r>
          </a:p>
          <a:p>
            <a:pPr marL="457200" indent="-457200">
              <a:buFont typeface="+mj-lt"/>
              <a:buAutoNum type="arabicPeriod"/>
            </a:pPr>
            <a:endParaRPr lang="en-GB" sz="2000" b="0" i="0" u="none" strike="noStrike" dirty="0">
              <a:solidFill>
                <a:srgbClr val="000000"/>
              </a:solidFill>
              <a:effectLst/>
            </a:endParaRPr>
          </a:p>
          <a:p>
            <a:pPr marL="457200" indent="-457200">
              <a:buFont typeface="+mj-lt"/>
              <a:buAutoNum type="arabicPeriod" startAt="4"/>
            </a:pPr>
            <a:r>
              <a:rPr lang="en-GB" sz="2000" b="0" i="0" u="none" strike="noStrike" dirty="0">
                <a:solidFill>
                  <a:srgbClr val="000000"/>
                </a:solidFill>
                <a:effectLst/>
              </a:rPr>
              <a:t>Write down the reasons for your decisions.</a:t>
            </a:r>
            <a:r>
              <a:rPr lang="en-GB" sz="2000" dirty="0">
                <a:solidFill>
                  <a:srgbClr val="000000"/>
                </a:solidFill>
              </a:rPr>
              <a:t> </a:t>
            </a:r>
            <a:r>
              <a:rPr lang="en-GB" sz="2000" dirty="0"/>
              <a:t> </a:t>
            </a:r>
            <a:r>
              <a:rPr lang="en-GB" sz="2000" dirty="0">
                <a:solidFill>
                  <a:srgbClr val="0B0C0C"/>
                </a:solidFill>
              </a:rPr>
              <a:t> </a:t>
            </a:r>
            <a:r>
              <a:rPr lang="en-GB" sz="2000" dirty="0"/>
              <a:t> </a:t>
            </a:r>
          </a:p>
          <a:p>
            <a:pPr marL="457200" indent="-457200">
              <a:buFont typeface="+mj-lt"/>
              <a:buAutoNum type="arabicPeriod" startAt="4"/>
            </a:pPr>
            <a:endParaRPr lang="en-GB" sz="2000" dirty="0">
              <a:cs typeface="Calibri"/>
            </a:endParaRPr>
          </a:p>
          <a:p>
            <a:pPr marL="0" indent="0">
              <a:buNone/>
            </a:pPr>
            <a:endParaRPr lang="en-GB" dirty="0"/>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965328" y="571864"/>
            <a:ext cx="3879742" cy="714256"/>
          </a:xfrm>
          <a:prstGeom prst="rect">
            <a:avLst/>
          </a:prstGeom>
        </p:spPr>
      </p:pic>
      <p:pic>
        <p:nvPicPr>
          <p:cNvPr id="9" name="Picture 9" descr="A picture containing logo&#10;&#10;Description automatically generated">
            <a:extLst>
              <a:ext uri="{FF2B5EF4-FFF2-40B4-BE49-F238E27FC236}">
                <a16:creationId xmlns:a16="http://schemas.microsoft.com/office/drawing/2014/main" id="{99FEED78-7FEC-414C-A54D-3A3D636526E6}"/>
              </a:ext>
            </a:extLst>
          </p:cNvPr>
          <p:cNvPicPr>
            <a:picLocks noChangeAspect="1"/>
          </p:cNvPicPr>
          <p:nvPr/>
        </p:nvPicPr>
        <p:blipFill>
          <a:blip r:embed="rId4"/>
          <a:stretch>
            <a:fillRect/>
          </a:stretch>
        </p:blipFill>
        <p:spPr>
          <a:xfrm>
            <a:off x="10199427" y="3570334"/>
            <a:ext cx="1992573" cy="3189890"/>
          </a:xfrm>
          <a:prstGeom prst="rect">
            <a:avLst/>
          </a:prstGeom>
        </p:spPr>
      </p:pic>
    </p:spTree>
    <p:extLst>
      <p:ext uri="{BB962C8B-B14F-4D97-AF65-F5344CB8AC3E}">
        <p14:creationId xmlns:p14="http://schemas.microsoft.com/office/powerpoint/2010/main" val="131436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7A3987-74D2-444C-8649-999874FAA977}"/>
              </a:ext>
            </a:extLst>
          </p:cNvPr>
          <p:cNvSpPr/>
          <p:nvPr/>
        </p:nvSpPr>
        <p:spPr>
          <a:xfrm>
            <a:off x="0" y="-5080"/>
            <a:ext cx="12192000" cy="6858000"/>
          </a:xfrm>
          <a:prstGeom prst="rect">
            <a:avLst/>
          </a:prstGeom>
          <a:solidFill>
            <a:srgbClr val="FAC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76B616F-D8F7-43CA-A10B-432024F5E597}"/>
              </a:ext>
            </a:extLst>
          </p:cNvPr>
          <p:cNvSpPr/>
          <p:nvPr/>
        </p:nvSpPr>
        <p:spPr>
          <a:xfrm>
            <a:off x="791117" y="202676"/>
            <a:ext cx="6636261" cy="646280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Oval 7">
            <a:extLst>
              <a:ext uri="{FF2B5EF4-FFF2-40B4-BE49-F238E27FC236}">
                <a16:creationId xmlns:a16="http://schemas.microsoft.com/office/drawing/2014/main" id="{3440A622-BF6A-4365-967C-7A6EE183080A}"/>
              </a:ext>
            </a:extLst>
          </p:cNvPr>
          <p:cNvSpPr/>
          <p:nvPr/>
        </p:nvSpPr>
        <p:spPr>
          <a:xfrm>
            <a:off x="4611278" y="199188"/>
            <a:ext cx="6636261" cy="646280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extBox 5">
            <a:extLst>
              <a:ext uri="{FF2B5EF4-FFF2-40B4-BE49-F238E27FC236}">
                <a16:creationId xmlns:a16="http://schemas.microsoft.com/office/drawing/2014/main" id="{5C0FD2AA-4308-4FF7-8F68-622FD06C60B9}"/>
              </a:ext>
            </a:extLst>
          </p:cNvPr>
          <p:cNvSpPr txBox="1"/>
          <p:nvPr/>
        </p:nvSpPr>
        <p:spPr>
          <a:xfrm>
            <a:off x="5458120" y="2497475"/>
            <a:ext cx="140459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Lays eggs</a:t>
            </a:r>
            <a:endParaRPr lang="en-GB"/>
          </a:p>
        </p:txBody>
      </p:sp>
      <p:sp>
        <p:nvSpPr>
          <p:cNvPr id="12" name="TextBox 6">
            <a:extLst>
              <a:ext uri="{FF2B5EF4-FFF2-40B4-BE49-F238E27FC236}">
                <a16:creationId xmlns:a16="http://schemas.microsoft.com/office/drawing/2014/main" id="{560944DC-11AF-400F-9735-8755676E6DFA}"/>
              </a:ext>
            </a:extLst>
          </p:cNvPr>
          <p:cNvSpPr txBox="1"/>
          <p:nvPr/>
        </p:nvSpPr>
        <p:spPr>
          <a:xfrm>
            <a:off x="1467283" y="2175606"/>
            <a:ext cx="2498103"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Eggs are </a:t>
            </a:r>
            <a:r>
              <a:rPr lang="en-US" err="1"/>
              <a:t>fertilised</a:t>
            </a:r>
            <a:r>
              <a:rPr lang="en-US"/>
              <a:t> after they are laid</a:t>
            </a:r>
            <a:endParaRPr lang="en-GB">
              <a:cs typeface="Calibri" panose="020F0502020204030204"/>
            </a:endParaRPr>
          </a:p>
        </p:txBody>
      </p:sp>
      <p:sp>
        <p:nvSpPr>
          <p:cNvPr id="13" name="TextBox 7">
            <a:extLst>
              <a:ext uri="{FF2B5EF4-FFF2-40B4-BE49-F238E27FC236}">
                <a16:creationId xmlns:a16="http://schemas.microsoft.com/office/drawing/2014/main" id="{6DCC8745-0C26-4F89-8C3B-FECF2B6FB2E9}"/>
              </a:ext>
            </a:extLst>
          </p:cNvPr>
          <p:cNvSpPr txBox="1"/>
          <p:nvPr/>
        </p:nvSpPr>
        <p:spPr>
          <a:xfrm>
            <a:off x="8650140" y="2263444"/>
            <a:ext cx="249810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Adults mate</a:t>
            </a:r>
            <a:endParaRPr lang="en-GB"/>
          </a:p>
        </p:txBody>
      </p:sp>
      <p:sp>
        <p:nvSpPr>
          <p:cNvPr id="14" name="TextBox 8">
            <a:extLst>
              <a:ext uri="{FF2B5EF4-FFF2-40B4-BE49-F238E27FC236}">
                <a16:creationId xmlns:a16="http://schemas.microsoft.com/office/drawing/2014/main" id="{6914F120-7303-4D0D-9AFD-FDDF9429ACED}"/>
              </a:ext>
            </a:extLst>
          </p:cNvPr>
          <p:cNvSpPr txBox="1"/>
          <p:nvPr/>
        </p:nvSpPr>
        <p:spPr>
          <a:xfrm>
            <a:off x="1041085" y="3134216"/>
            <a:ext cx="2846895"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Recently hatched young have gills and breathe through them</a:t>
            </a:r>
            <a:endParaRPr lang="en-GB">
              <a:cs typeface="Calibri" panose="020F0502020204030204"/>
            </a:endParaRPr>
          </a:p>
        </p:txBody>
      </p:sp>
      <p:sp>
        <p:nvSpPr>
          <p:cNvPr id="15" name="TextBox 9">
            <a:extLst>
              <a:ext uri="{FF2B5EF4-FFF2-40B4-BE49-F238E27FC236}">
                <a16:creationId xmlns:a16="http://schemas.microsoft.com/office/drawing/2014/main" id="{8C464382-1AF3-4B5A-A306-EFDAB8663549}"/>
              </a:ext>
            </a:extLst>
          </p:cNvPr>
          <p:cNvSpPr txBox="1"/>
          <p:nvPr/>
        </p:nvSpPr>
        <p:spPr>
          <a:xfrm>
            <a:off x="7840063" y="3020321"/>
            <a:ext cx="2846895"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Recently hatched young have lungs and breathe air</a:t>
            </a:r>
            <a:endParaRPr lang="en-GB">
              <a:cs typeface="Calibri" panose="020F0502020204030204"/>
            </a:endParaRPr>
          </a:p>
        </p:txBody>
      </p:sp>
      <p:sp>
        <p:nvSpPr>
          <p:cNvPr id="16" name="TextBox 10">
            <a:extLst>
              <a:ext uri="{FF2B5EF4-FFF2-40B4-BE49-F238E27FC236}">
                <a16:creationId xmlns:a16="http://schemas.microsoft.com/office/drawing/2014/main" id="{079E5384-8541-4F4E-A3B6-9C79D0B8B16F}"/>
              </a:ext>
            </a:extLst>
          </p:cNvPr>
          <p:cNvSpPr txBox="1"/>
          <p:nvPr/>
        </p:nvSpPr>
        <p:spPr>
          <a:xfrm>
            <a:off x="5255234" y="3129804"/>
            <a:ext cx="230956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Adults breathe through lungs</a:t>
            </a:r>
            <a:endParaRPr lang="en-GB"/>
          </a:p>
        </p:txBody>
      </p:sp>
      <p:sp>
        <p:nvSpPr>
          <p:cNvPr id="17" name="TextBox 11">
            <a:extLst>
              <a:ext uri="{FF2B5EF4-FFF2-40B4-BE49-F238E27FC236}">
                <a16:creationId xmlns:a16="http://schemas.microsoft.com/office/drawing/2014/main" id="{D147F340-4430-42D0-8968-B65E54170A81}"/>
              </a:ext>
            </a:extLst>
          </p:cNvPr>
          <p:cNvSpPr txBox="1"/>
          <p:nvPr/>
        </p:nvSpPr>
        <p:spPr>
          <a:xfrm>
            <a:off x="1707743" y="4327447"/>
            <a:ext cx="2186495"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Also breathe through moist skin</a:t>
            </a:r>
            <a:endParaRPr lang="en-GB">
              <a:cs typeface="Calibri" panose="020F0502020204030204"/>
            </a:endParaRPr>
          </a:p>
        </p:txBody>
      </p:sp>
      <p:sp>
        <p:nvSpPr>
          <p:cNvPr id="18" name="TextBox 12">
            <a:extLst>
              <a:ext uri="{FF2B5EF4-FFF2-40B4-BE49-F238E27FC236}">
                <a16:creationId xmlns:a16="http://schemas.microsoft.com/office/drawing/2014/main" id="{10A3AC9B-2877-4E2C-92CA-52365C7DC314}"/>
              </a:ext>
            </a:extLst>
          </p:cNvPr>
          <p:cNvSpPr txBox="1"/>
          <p:nvPr/>
        </p:nvSpPr>
        <p:spPr>
          <a:xfrm>
            <a:off x="2128520" y="5208439"/>
            <a:ext cx="2879103"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 through metamorphosis – a change in the animal’s body structure</a:t>
            </a:r>
            <a:endParaRPr lang="en-GB">
              <a:cs typeface="Calibri" panose="020F0502020204030204"/>
            </a:endParaRPr>
          </a:p>
        </p:txBody>
      </p:sp>
      <p:sp>
        <p:nvSpPr>
          <p:cNvPr id="19" name="TextBox 13">
            <a:extLst>
              <a:ext uri="{FF2B5EF4-FFF2-40B4-BE49-F238E27FC236}">
                <a16:creationId xmlns:a16="http://schemas.microsoft.com/office/drawing/2014/main" id="{B67662DF-7253-4F14-90C7-4FECA16359C6}"/>
              </a:ext>
            </a:extLst>
          </p:cNvPr>
          <p:cNvSpPr txBox="1"/>
          <p:nvPr/>
        </p:nvSpPr>
        <p:spPr>
          <a:xfrm>
            <a:off x="7636863" y="4084496"/>
            <a:ext cx="2434484"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Body structure does not fundamentally change as they grow</a:t>
            </a:r>
            <a:endParaRPr lang="en-GB">
              <a:cs typeface="Calibri" panose="020F0502020204030204"/>
            </a:endParaRPr>
          </a:p>
        </p:txBody>
      </p:sp>
      <p:sp>
        <p:nvSpPr>
          <p:cNvPr id="20" name="TextBox 14">
            <a:extLst>
              <a:ext uri="{FF2B5EF4-FFF2-40B4-BE49-F238E27FC236}">
                <a16:creationId xmlns:a16="http://schemas.microsoft.com/office/drawing/2014/main" id="{DE6EE3FB-FB58-4448-A12C-15A05B1E13B7}"/>
              </a:ext>
            </a:extLst>
          </p:cNvPr>
          <p:cNvSpPr txBox="1"/>
          <p:nvPr/>
        </p:nvSpPr>
        <p:spPr>
          <a:xfrm>
            <a:off x="4881304" y="4037226"/>
            <a:ext cx="223781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Young are not directly fed by their parents</a:t>
            </a:r>
            <a:endParaRPr lang="en-GB">
              <a:cs typeface="Calibri" panose="020F0502020204030204"/>
            </a:endParaRPr>
          </a:p>
        </p:txBody>
      </p:sp>
      <p:pic>
        <p:nvPicPr>
          <p:cNvPr id="23" name="Picture 13" descr="Logo&#10;&#10;Description automatically generated">
            <a:extLst>
              <a:ext uri="{FF2B5EF4-FFF2-40B4-BE49-F238E27FC236}">
                <a16:creationId xmlns:a16="http://schemas.microsoft.com/office/drawing/2014/main" id="{FDC45B2C-7793-4029-BF2F-4578F097E531}"/>
              </a:ext>
            </a:extLst>
          </p:cNvPr>
          <p:cNvPicPr>
            <a:picLocks noChangeAspect="1"/>
          </p:cNvPicPr>
          <p:nvPr/>
        </p:nvPicPr>
        <p:blipFill>
          <a:blip r:embed="rId2"/>
          <a:stretch>
            <a:fillRect/>
          </a:stretch>
        </p:blipFill>
        <p:spPr>
          <a:xfrm>
            <a:off x="7164609" y="275035"/>
            <a:ext cx="1469721" cy="1831251"/>
          </a:xfrm>
          <a:prstGeom prst="rect">
            <a:avLst/>
          </a:prstGeom>
        </p:spPr>
      </p:pic>
      <p:sp>
        <p:nvSpPr>
          <p:cNvPr id="28" name="Oval 27">
            <a:extLst>
              <a:ext uri="{FF2B5EF4-FFF2-40B4-BE49-F238E27FC236}">
                <a16:creationId xmlns:a16="http://schemas.microsoft.com/office/drawing/2014/main" id="{F0431B68-0C4E-4B30-BFE4-F132CC52B406}"/>
              </a:ext>
            </a:extLst>
          </p:cNvPr>
          <p:cNvSpPr/>
          <p:nvPr/>
        </p:nvSpPr>
        <p:spPr>
          <a:xfrm>
            <a:off x="791117" y="192516"/>
            <a:ext cx="6636261" cy="646280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5" name="Picture 12" descr="Logo&#10;&#10;Description automatically generated">
            <a:extLst>
              <a:ext uri="{FF2B5EF4-FFF2-40B4-BE49-F238E27FC236}">
                <a16:creationId xmlns:a16="http://schemas.microsoft.com/office/drawing/2014/main" id="{93766DA4-1A76-429A-8843-598DCDA577C4}"/>
              </a:ext>
            </a:extLst>
          </p:cNvPr>
          <p:cNvPicPr>
            <a:picLocks noChangeAspect="1"/>
          </p:cNvPicPr>
          <p:nvPr/>
        </p:nvPicPr>
        <p:blipFill>
          <a:blip r:embed="rId3"/>
          <a:stretch>
            <a:fillRect/>
          </a:stretch>
        </p:blipFill>
        <p:spPr>
          <a:xfrm>
            <a:off x="3344448" y="391928"/>
            <a:ext cx="1417530" cy="1618793"/>
          </a:xfrm>
          <a:prstGeom prst="rect">
            <a:avLst/>
          </a:prstGeom>
        </p:spPr>
      </p:pic>
      <p:sp>
        <p:nvSpPr>
          <p:cNvPr id="30" name="Title 1">
            <a:extLst>
              <a:ext uri="{FF2B5EF4-FFF2-40B4-BE49-F238E27FC236}">
                <a16:creationId xmlns:a16="http://schemas.microsoft.com/office/drawing/2014/main" id="{F81AC6C8-ABBC-429F-866F-840EB0FBE155}"/>
              </a:ext>
            </a:extLst>
          </p:cNvPr>
          <p:cNvSpPr>
            <a:spLocks noGrp="1"/>
          </p:cNvSpPr>
          <p:nvPr>
            <p:ph type="title"/>
          </p:nvPr>
        </p:nvSpPr>
        <p:spPr>
          <a:xfrm>
            <a:off x="2128520" y="978971"/>
            <a:ext cx="3322320" cy="1173163"/>
          </a:xfrm>
        </p:spPr>
        <p:txBody>
          <a:bodyPr>
            <a:normAutofit/>
          </a:bodyPr>
          <a:lstStyle/>
          <a:p>
            <a:r>
              <a:rPr lang="en-GB" sz="2400" b="1">
                <a:solidFill>
                  <a:srgbClr val="000000"/>
                </a:solidFill>
                <a:latin typeface="Ink Free"/>
              </a:rPr>
              <a:t>Frog</a:t>
            </a:r>
            <a:endParaRPr lang="en-GB" b="1">
              <a:latin typeface="Ink Free"/>
            </a:endParaRPr>
          </a:p>
        </p:txBody>
      </p:sp>
      <p:sp>
        <p:nvSpPr>
          <p:cNvPr id="32" name="Title 1">
            <a:extLst>
              <a:ext uri="{FF2B5EF4-FFF2-40B4-BE49-F238E27FC236}">
                <a16:creationId xmlns:a16="http://schemas.microsoft.com/office/drawing/2014/main" id="{E766E18B-8CAD-4A10-ABD6-866CBD34AA80}"/>
              </a:ext>
            </a:extLst>
          </p:cNvPr>
          <p:cNvSpPr txBox="1">
            <a:spLocks/>
          </p:cNvSpPr>
          <p:nvPr/>
        </p:nvSpPr>
        <p:spPr>
          <a:xfrm>
            <a:off x="8945880" y="978971"/>
            <a:ext cx="3322320" cy="117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000000"/>
                </a:solidFill>
                <a:latin typeface="Ink Free"/>
              </a:rPr>
              <a:t>Chicken</a:t>
            </a:r>
            <a:endParaRPr lang="en-GB" b="1">
              <a:latin typeface="Ink Free"/>
            </a:endParaRPr>
          </a:p>
        </p:txBody>
      </p:sp>
      <p:sp>
        <p:nvSpPr>
          <p:cNvPr id="34" name="Title 1">
            <a:extLst>
              <a:ext uri="{FF2B5EF4-FFF2-40B4-BE49-F238E27FC236}">
                <a16:creationId xmlns:a16="http://schemas.microsoft.com/office/drawing/2014/main" id="{E77AEA5E-3536-4484-AA3C-0CDDC0706A49}"/>
              </a:ext>
            </a:extLst>
          </p:cNvPr>
          <p:cNvSpPr txBox="1">
            <a:spLocks/>
          </p:cNvSpPr>
          <p:nvPr/>
        </p:nvSpPr>
        <p:spPr>
          <a:xfrm>
            <a:off x="5247640" y="1375211"/>
            <a:ext cx="1605280" cy="1213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000000"/>
                </a:solidFill>
                <a:latin typeface="Ink Free"/>
              </a:rPr>
              <a:t>Both Frog &amp; Chicken</a:t>
            </a:r>
            <a:endParaRPr lang="en-GB" b="1">
              <a:latin typeface="Ink Free"/>
            </a:endParaRPr>
          </a:p>
        </p:txBody>
      </p:sp>
    </p:spTree>
    <p:extLst>
      <p:ext uri="{BB962C8B-B14F-4D97-AF65-F5344CB8AC3E}">
        <p14:creationId xmlns:p14="http://schemas.microsoft.com/office/powerpoint/2010/main" val="2912667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2C6FE-0B3C-4522-AD1B-3E328AD0E15F}"/>
              </a:ext>
            </a:extLst>
          </p:cNvPr>
          <p:cNvSpPr>
            <a:spLocks noGrp="1"/>
          </p:cNvSpPr>
          <p:nvPr>
            <p:ph idx="1"/>
          </p:nvPr>
        </p:nvSpPr>
        <p:spPr>
          <a:xfrm>
            <a:off x="614820" y="2332024"/>
            <a:ext cx="10515600" cy="4351338"/>
          </a:xfrm>
        </p:spPr>
        <p:txBody>
          <a:bodyPr vert="horz" lIns="91440" tIns="45720" rIns="91440" bIns="45720" rtlCol="0" anchor="t">
            <a:normAutofit/>
          </a:bodyPr>
          <a:lstStyle/>
          <a:p>
            <a:pPr marL="0" indent="0">
              <a:buNone/>
            </a:pPr>
            <a:r>
              <a:rPr lang="en-GB" b="1">
                <a:solidFill>
                  <a:srgbClr val="000000"/>
                </a:solidFill>
                <a:latin typeface="Ink Free"/>
                <a:ea typeface="+mj-ea"/>
                <a:cs typeface="+mj-cs"/>
              </a:rPr>
              <a:t>Medium: Zine Making and Mono printing</a:t>
            </a:r>
            <a:r>
              <a:rPr lang="en-GB" sz="2400">
                <a:solidFill>
                  <a:srgbClr val="000000"/>
                </a:solidFill>
                <a:latin typeface="Ink Free"/>
              </a:rPr>
              <a:t> </a:t>
            </a:r>
            <a:endParaRPr lang="en-GB" sz="2400">
              <a:latin typeface="Ink Free" panose="03080402000500000000" pitchFamily="66" charset="0"/>
            </a:endParaRPr>
          </a:p>
          <a:p>
            <a:pPr marL="0" indent="0">
              <a:buNone/>
            </a:pPr>
            <a:endParaRPr lang="en-GB" sz="800">
              <a:solidFill>
                <a:srgbClr val="000000"/>
              </a:solidFill>
            </a:endParaRPr>
          </a:p>
          <a:p>
            <a:pPr marL="0" indent="0">
              <a:buNone/>
            </a:pPr>
            <a:r>
              <a:rPr lang="en-GB" sz="2000">
                <a:solidFill>
                  <a:srgbClr val="000000"/>
                </a:solidFill>
              </a:rPr>
              <a:t>A zine is a magazine hand-made by artists. </a:t>
            </a:r>
          </a:p>
          <a:p>
            <a:pPr marL="0" indent="0">
              <a:buNone/>
            </a:pPr>
            <a:r>
              <a:rPr lang="en-GB" sz="2000">
                <a:solidFill>
                  <a:srgbClr val="000000"/>
                </a:solidFill>
              </a:rPr>
              <a:t>For this activity, have a go at making a zine inspired by the lifecycle of an animal. </a:t>
            </a:r>
            <a:endParaRPr lang="en-GB" sz="2000">
              <a:solidFill>
                <a:srgbClr val="000000"/>
              </a:solidFill>
              <a:cs typeface="Calibri"/>
            </a:endParaRPr>
          </a:p>
          <a:p>
            <a:pPr marL="0" indent="0">
              <a:buNone/>
            </a:pPr>
            <a:r>
              <a:rPr lang="en-GB" sz="2000">
                <a:solidFill>
                  <a:srgbClr val="000000"/>
                </a:solidFill>
              </a:rPr>
              <a:t>Create artwork to go inside by trying a type of printmaking called 'mono-printing'.</a:t>
            </a:r>
            <a:r>
              <a:rPr lang="en-GB" sz="2000"/>
              <a:t> </a:t>
            </a:r>
            <a:endParaRPr lang="en-GB" sz="2000">
              <a:cs typeface="Calibri"/>
            </a:endParaRPr>
          </a:p>
          <a:p>
            <a:pPr marL="0" indent="0">
              <a:buNone/>
            </a:pPr>
            <a:endParaRPr lang="en-GB"/>
          </a:p>
        </p:txBody>
      </p:sp>
      <p:sp>
        <p:nvSpPr>
          <p:cNvPr id="5" name="Rectangle 4">
            <a:extLst>
              <a:ext uri="{FF2B5EF4-FFF2-40B4-BE49-F238E27FC236}">
                <a16:creationId xmlns:a16="http://schemas.microsoft.com/office/drawing/2014/main" id="{254EACA1-DEB6-4790-B29A-775F4B2780E4}"/>
              </a:ext>
            </a:extLst>
          </p:cNvPr>
          <p:cNvSpPr/>
          <p:nvPr/>
        </p:nvSpPr>
        <p:spPr>
          <a:xfrm>
            <a:off x="-2117" y="-2117"/>
            <a:ext cx="12382499" cy="910166"/>
          </a:xfrm>
          <a:prstGeom prst="rect">
            <a:avLst/>
          </a:prstGeom>
          <a:solidFill>
            <a:srgbClr val="FAC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EE9362C-5F6F-464A-83C9-3543309D9C17}"/>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t>Art activity</a:t>
            </a:r>
            <a:r>
              <a:rPr lang="en-GB" sz="4000" b="1" i="1"/>
              <a:t> </a:t>
            </a:r>
            <a:br>
              <a:rPr lang="en-GB" sz="3200" i="1"/>
            </a:br>
            <a:r>
              <a:rPr lang="en-GB" sz="3100" i="1"/>
              <a:t>   </a:t>
            </a:r>
            <a:r>
              <a:rPr lang="en-GB" sz="1400" i="1"/>
              <a:t>  </a:t>
            </a:r>
            <a:endParaRPr lang="en-GB" i="1"/>
          </a:p>
        </p:txBody>
      </p:sp>
      <p:pic>
        <p:nvPicPr>
          <p:cNvPr id="10" name="Picture 10" descr="A picture containing logo&#10;&#10;Description automatically generated">
            <a:extLst>
              <a:ext uri="{FF2B5EF4-FFF2-40B4-BE49-F238E27FC236}">
                <a16:creationId xmlns:a16="http://schemas.microsoft.com/office/drawing/2014/main" id="{B8646303-1C70-48BF-A8D3-9CF64F9BA630}"/>
              </a:ext>
            </a:extLst>
          </p:cNvPr>
          <p:cNvPicPr>
            <a:picLocks noChangeAspect="1"/>
          </p:cNvPicPr>
          <p:nvPr/>
        </p:nvPicPr>
        <p:blipFill>
          <a:blip r:embed="rId3"/>
          <a:stretch>
            <a:fillRect/>
          </a:stretch>
        </p:blipFill>
        <p:spPr>
          <a:xfrm>
            <a:off x="782319" y="1286691"/>
            <a:ext cx="7378191" cy="961597"/>
          </a:xfrm>
          <a:prstGeom prst="rect">
            <a:avLst/>
          </a:prstGeom>
        </p:spPr>
      </p:pic>
      <p:pic>
        <p:nvPicPr>
          <p:cNvPr id="11" name="Picture 11">
            <a:extLst>
              <a:ext uri="{FF2B5EF4-FFF2-40B4-BE49-F238E27FC236}">
                <a16:creationId xmlns:a16="http://schemas.microsoft.com/office/drawing/2014/main" id="{FCD49F1F-FC0E-490C-9D01-C02E84545F16}"/>
              </a:ext>
            </a:extLst>
          </p:cNvPr>
          <p:cNvPicPr>
            <a:picLocks noChangeAspect="1"/>
          </p:cNvPicPr>
          <p:nvPr/>
        </p:nvPicPr>
        <p:blipFill>
          <a:blip r:embed="rId4"/>
          <a:stretch>
            <a:fillRect/>
          </a:stretch>
        </p:blipFill>
        <p:spPr>
          <a:xfrm>
            <a:off x="8778240" y="1350181"/>
            <a:ext cx="2194560" cy="2430439"/>
          </a:xfrm>
          <a:prstGeom prst="rect">
            <a:avLst/>
          </a:prstGeom>
        </p:spPr>
      </p:pic>
      <p:pic>
        <p:nvPicPr>
          <p:cNvPr id="12" name="Picture 12" descr="Logo&#10;&#10;Description automatically generated">
            <a:extLst>
              <a:ext uri="{FF2B5EF4-FFF2-40B4-BE49-F238E27FC236}">
                <a16:creationId xmlns:a16="http://schemas.microsoft.com/office/drawing/2014/main" id="{79D92FF9-813F-4BCC-8C03-F24547F0F182}"/>
              </a:ext>
            </a:extLst>
          </p:cNvPr>
          <p:cNvPicPr>
            <a:picLocks noChangeAspect="1"/>
          </p:cNvPicPr>
          <p:nvPr/>
        </p:nvPicPr>
        <p:blipFill>
          <a:blip r:embed="rId5"/>
          <a:stretch>
            <a:fillRect/>
          </a:stretch>
        </p:blipFill>
        <p:spPr>
          <a:xfrm>
            <a:off x="9470124" y="4005959"/>
            <a:ext cx="1970762" cy="2248390"/>
          </a:xfrm>
          <a:prstGeom prst="rect">
            <a:avLst/>
          </a:prstGeom>
        </p:spPr>
      </p:pic>
      <p:pic>
        <p:nvPicPr>
          <p:cNvPr id="13" name="Picture 13" descr="Shape&#10;&#10;Description automatically generated">
            <a:extLst>
              <a:ext uri="{FF2B5EF4-FFF2-40B4-BE49-F238E27FC236}">
                <a16:creationId xmlns:a16="http://schemas.microsoft.com/office/drawing/2014/main" id="{93A5AE0B-2890-4D2D-994B-0E0BC69FBCCB}"/>
              </a:ext>
            </a:extLst>
          </p:cNvPr>
          <p:cNvPicPr>
            <a:picLocks noChangeAspect="1"/>
          </p:cNvPicPr>
          <p:nvPr/>
        </p:nvPicPr>
        <p:blipFill>
          <a:blip r:embed="rId6"/>
          <a:stretch>
            <a:fillRect/>
          </a:stretch>
        </p:blipFill>
        <p:spPr>
          <a:xfrm>
            <a:off x="5872620" y="4827632"/>
            <a:ext cx="3265117" cy="1785174"/>
          </a:xfrm>
          <a:prstGeom prst="rect">
            <a:avLst/>
          </a:prstGeom>
        </p:spPr>
      </p:pic>
      <p:pic>
        <p:nvPicPr>
          <p:cNvPr id="14" name="Picture 14">
            <a:extLst>
              <a:ext uri="{FF2B5EF4-FFF2-40B4-BE49-F238E27FC236}">
                <a16:creationId xmlns:a16="http://schemas.microsoft.com/office/drawing/2014/main" id="{3764B2BA-062A-4B5E-8B60-8920314B0C69}"/>
              </a:ext>
            </a:extLst>
          </p:cNvPr>
          <p:cNvPicPr>
            <a:picLocks noChangeAspect="1"/>
          </p:cNvPicPr>
          <p:nvPr/>
        </p:nvPicPr>
        <p:blipFill>
          <a:blip r:embed="rId7"/>
          <a:stretch>
            <a:fillRect/>
          </a:stretch>
        </p:blipFill>
        <p:spPr>
          <a:xfrm rot="-1080000">
            <a:off x="2511469" y="5082975"/>
            <a:ext cx="1835064" cy="1264051"/>
          </a:xfrm>
          <a:prstGeom prst="rect">
            <a:avLst/>
          </a:prstGeom>
        </p:spPr>
      </p:pic>
      <p:pic>
        <p:nvPicPr>
          <p:cNvPr id="15" name="Picture 14">
            <a:extLst>
              <a:ext uri="{FF2B5EF4-FFF2-40B4-BE49-F238E27FC236}">
                <a16:creationId xmlns:a16="http://schemas.microsoft.com/office/drawing/2014/main" id="{CF4CB336-67F4-4375-908B-62B121283423}"/>
              </a:ext>
            </a:extLst>
          </p:cNvPr>
          <p:cNvPicPr>
            <a:picLocks noChangeAspect="1"/>
          </p:cNvPicPr>
          <p:nvPr/>
        </p:nvPicPr>
        <p:blipFill>
          <a:blip r:embed="rId7"/>
          <a:stretch>
            <a:fillRect/>
          </a:stretch>
        </p:blipFill>
        <p:spPr>
          <a:xfrm rot="540000">
            <a:off x="3450921" y="5260426"/>
            <a:ext cx="1835064" cy="1264051"/>
          </a:xfrm>
          <a:prstGeom prst="rect">
            <a:avLst/>
          </a:prstGeom>
        </p:spPr>
      </p:pic>
    </p:spTree>
    <p:extLst>
      <p:ext uri="{BB962C8B-B14F-4D97-AF65-F5344CB8AC3E}">
        <p14:creationId xmlns:p14="http://schemas.microsoft.com/office/powerpoint/2010/main" val="86393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8D8C65-E75E-42C0-8878-76EE2C486F43}"/>
              </a:ext>
            </a:extLst>
          </p:cNvPr>
          <p:cNvSpPr>
            <a:spLocks noGrp="1"/>
          </p:cNvSpPr>
          <p:nvPr>
            <p:ph idx="1"/>
          </p:nvPr>
        </p:nvSpPr>
        <p:spPr>
          <a:xfrm>
            <a:off x="838200" y="795130"/>
            <a:ext cx="7540669" cy="5381833"/>
          </a:xfrm>
        </p:spPr>
        <p:txBody>
          <a:bodyPr vert="horz" lIns="91440" tIns="45720" rIns="91440" bIns="45720" rtlCol="0" anchor="t">
            <a:normAutofit fontScale="92500" lnSpcReduction="10000"/>
          </a:bodyPr>
          <a:lstStyle/>
          <a:p>
            <a:pPr marL="0" indent="0">
              <a:buNone/>
            </a:pPr>
            <a:r>
              <a:rPr lang="en-GB" sz="3000" b="1"/>
              <a:t>You will need:</a:t>
            </a:r>
          </a:p>
          <a:p>
            <a:pPr marL="0" indent="0">
              <a:buNone/>
            </a:pPr>
            <a:endParaRPr lang="en-GB" sz="900"/>
          </a:p>
          <a:p>
            <a:r>
              <a:rPr lang="en-GB" sz="2200">
                <a:solidFill>
                  <a:srgbClr val="000000"/>
                </a:solidFill>
              </a:rPr>
              <a:t>A3 paper (1 per person)</a:t>
            </a:r>
            <a:endParaRPr lang="en-GB" sz="2200">
              <a:cs typeface="Calibri" panose="020F0502020204030204"/>
            </a:endParaRPr>
          </a:p>
          <a:p>
            <a:r>
              <a:rPr lang="en-GB" sz="2200">
                <a:solidFill>
                  <a:srgbClr val="000000"/>
                </a:solidFill>
              </a:rPr>
              <a:t>A6 paper sheets (multiple sheets per person)</a:t>
            </a:r>
            <a:r>
              <a:rPr lang="en-GB" sz="2200"/>
              <a:t> </a:t>
            </a:r>
          </a:p>
          <a:p>
            <a:r>
              <a:rPr lang="en-GB" sz="2200">
                <a:solidFill>
                  <a:srgbClr val="000000"/>
                </a:solidFill>
              </a:rPr>
              <a:t>Scissors</a:t>
            </a:r>
            <a:r>
              <a:rPr lang="en-GB" sz="2200"/>
              <a:t> </a:t>
            </a:r>
            <a:endParaRPr lang="en-GB" sz="2200">
              <a:cs typeface="Calibri" panose="020F0502020204030204"/>
            </a:endParaRPr>
          </a:p>
          <a:p>
            <a:r>
              <a:rPr lang="en-GB" sz="2200">
                <a:solidFill>
                  <a:srgbClr val="000000"/>
                </a:solidFill>
              </a:rPr>
              <a:t>Table coverings </a:t>
            </a:r>
            <a:r>
              <a:rPr lang="en-GB" sz="2200"/>
              <a:t> </a:t>
            </a:r>
            <a:endParaRPr lang="en-GB" sz="2200">
              <a:cs typeface="Calibri" panose="020F0502020204030204"/>
            </a:endParaRPr>
          </a:p>
          <a:p>
            <a:r>
              <a:rPr lang="en-GB" sz="2200">
                <a:solidFill>
                  <a:srgbClr val="000000"/>
                </a:solidFill>
              </a:rPr>
              <a:t>Aprons </a:t>
            </a:r>
            <a:r>
              <a:rPr lang="en-GB" sz="2200"/>
              <a:t> </a:t>
            </a:r>
            <a:endParaRPr lang="en-GB" sz="2200">
              <a:cs typeface="Calibri" panose="020F0502020204030204"/>
            </a:endParaRPr>
          </a:p>
          <a:p>
            <a:r>
              <a:rPr lang="en-GB" sz="2200">
                <a:solidFill>
                  <a:srgbClr val="000000"/>
                </a:solidFill>
              </a:rPr>
              <a:t>Reference images of animals during different stages of their lifecycle</a:t>
            </a:r>
            <a:r>
              <a:rPr lang="en-GB" sz="2200"/>
              <a:t> </a:t>
            </a:r>
            <a:endParaRPr lang="en-GB" sz="2200">
              <a:cs typeface="Calibri" panose="020F0502020204030204"/>
            </a:endParaRPr>
          </a:p>
          <a:p>
            <a:r>
              <a:rPr lang="en-GB" sz="2200">
                <a:solidFill>
                  <a:srgbClr val="000000"/>
                </a:solidFill>
              </a:rPr>
              <a:t>Acetate sheets (1 per person) </a:t>
            </a:r>
            <a:r>
              <a:rPr lang="en-GB" sz="2200"/>
              <a:t> </a:t>
            </a:r>
            <a:endParaRPr lang="en-GB" sz="2200">
              <a:cs typeface="Calibri" panose="020F0502020204030204"/>
            </a:endParaRPr>
          </a:p>
          <a:p>
            <a:r>
              <a:rPr lang="en-GB" sz="2200">
                <a:solidFill>
                  <a:srgbClr val="000000"/>
                </a:solidFill>
              </a:rPr>
              <a:t>Printing rollers </a:t>
            </a:r>
            <a:r>
              <a:rPr lang="en-GB" sz="2200"/>
              <a:t> </a:t>
            </a:r>
            <a:endParaRPr lang="en-GB" sz="2200">
              <a:cs typeface="Calibri" panose="020F0502020204030204"/>
            </a:endParaRPr>
          </a:p>
          <a:p>
            <a:r>
              <a:rPr lang="en-GB" sz="2200">
                <a:solidFill>
                  <a:srgbClr val="000000"/>
                </a:solidFill>
              </a:rPr>
              <a:t>Printing ink </a:t>
            </a:r>
            <a:endParaRPr lang="en-GB" sz="2200">
              <a:solidFill>
                <a:srgbClr val="000000"/>
              </a:solidFill>
              <a:cs typeface="Calibri" panose="020F0502020204030204"/>
            </a:endParaRPr>
          </a:p>
          <a:p>
            <a:r>
              <a:rPr lang="en-GB" sz="2200">
                <a:solidFill>
                  <a:srgbClr val="000000"/>
                </a:solidFill>
              </a:rPr>
              <a:t>Arts and craft tray for rolling ink out </a:t>
            </a:r>
            <a:r>
              <a:rPr lang="en-GB" sz="2200"/>
              <a:t> </a:t>
            </a:r>
            <a:endParaRPr lang="en-GB" sz="2200">
              <a:cs typeface="Calibri" panose="020F0502020204030204"/>
            </a:endParaRPr>
          </a:p>
          <a:p>
            <a:r>
              <a:rPr lang="en-GB" sz="2200">
                <a:solidFill>
                  <a:srgbClr val="000000"/>
                </a:solidFill>
              </a:rPr>
              <a:t>Pencils </a:t>
            </a:r>
            <a:r>
              <a:rPr lang="en-GB" sz="2200"/>
              <a:t> </a:t>
            </a:r>
            <a:endParaRPr lang="en-GB" sz="2200">
              <a:cs typeface="Calibri" panose="020F0502020204030204"/>
            </a:endParaRPr>
          </a:p>
          <a:p>
            <a:r>
              <a:rPr lang="en-GB" sz="2200">
                <a:solidFill>
                  <a:srgbClr val="000000"/>
                </a:solidFill>
              </a:rPr>
              <a:t>Glue</a:t>
            </a:r>
            <a:endParaRPr lang="en-GB" sz="2200">
              <a:cs typeface="Calibri" panose="020F0502020204030204"/>
            </a:endParaRPr>
          </a:p>
        </p:txBody>
      </p:sp>
      <p:pic>
        <p:nvPicPr>
          <p:cNvPr id="2" name="Picture 3">
            <a:extLst>
              <a:ext uri="{FF2B5EF4-FFF2-40B4-BE49-F238E27FC236}">
                <a16:creationId xmlns:a16="http://schemas.microsoft.com/office/drawing/2014/main" id="{0A39C74E-F536-45B3-BF38-B074CA1C8E0A}"/>
              </a:ext>
            </a:extLst>
          </p:cNvPr>
          <p:cNvPicPr>
            <a:picLocks noChangeAspect="1"/>
          </p:cNvPicPr>
          <p:nvPr/>
        </p:nvPicPr>
        <p:blipFill>
          <a:blip r:embed="rId3"/>
          <a:stretch>
            <a:fillRect/>
          </a:stretch>
        </p:blipFill>
        <p:spPr>
          <a:xfrm>
            <a:off x="8899742" y="5218811"/>
            <a:ext cx="1594981" cy="1128078"/>
          </a:xfrm>
          <a:prstGeom prst="rect">
            <a:avLst/>
          </a:prstGeom>
        </p:spPr>
      </p:pic>
      <p:pic>
        <p:nvPicPr>
          <p:cNvPr id="4" name="Picture 4" descr="Logo&#10;&#10;Description automatically generated">
            <a:extLst>
              <a:ext uri="{FF2B5EF4-FFF2-40B4-BE49-F238E27FC236}">
                <a16:creationId xmlns:a16="http://schemas.microsoft.com/office/drawing/2014/main" id="{99C0F14A-3632-4202-AB46-299446B79308}"/>
              </a:ext>
            </a:extLst>
          </p:cNvPr>
          <p:cNvPicPr>
            <a:picLocks noChangeAspect="1"/>
          </p:cNvPicPr>
          <p:nvPr/>
        </p:nvPicPr>
        <p:blipFill>
          <a:blip r:embed="rId4"/>
          <a:stretch>
            <a:fillRect/>
          </a:stretch>
        </p:blipFill>
        <p:spPr>
          <a:xfrm>
            <a:off x="9171139" y="2556683"/>
            <a:ext cx="2377858" cy="2402252"/>
          </a:xfrm>
          <a:prstGeom prst="rect">
            <a:avLst/>
          </a:prstGeom>
        </p:spPr>
      </p:pic>
      <p:pic>
        <p:nvPicPr>
          <p:cNvPr id="5" name="Picture 5">
            <a:extLst>
              <a:ext uri="{FF2B5EF4-FFF2-40B4-BE49-F238E27FC236}">
                <a16:creationId xmlns:a16="http://schemas.microsoft.com/office/drawing/2014/main" id="{3CC06192-3D23-49E8-9695-BA3627C6ABF2}"/>
              </a:ext>
            </a:extLst>
          </p:cNvPr>
          <p:cNvPicPr>
            <a:picLocks noChangeAspect="1"/>
          </p:cNvPicPr>
          <p:nvPr/>
        </p:nvPicPr>
        <p:blipFill>
          <a:blip r:embed="rId5"/>
          <a:stretch>
            <a:fillRect/>
          </a:stretch>
        </p:blipFill>
        <p:spPr>
          <a:xfrm>
            <a:off x="7344428" y="1802554"/>
            <a:ext cx="1354900" cy="1248726"/>
          </a:xfrm>
          <a:prstGeom prst="rect">
            <a:avLst/>
          </a:prstGeom>
        </p:spPr>
      </p:pic>
      <p:pic>
        <p:nvPicPr>
          <p:cNvPr id="6" name="Picture 6" descr="Graphical user interface&#10;&#10;Description automatically generated">
            <a:extLst>
              <a:ext uri="{FF2B5EF4-FFF2-40B4-BE49-F238E27FC236}">
                <a16:creationId xmlns:a16="http://schemas.microsoft.com/office/drawing/2014/main" id="{DFAB399A-D363-41BE-A2A2-A8B931C84A80}"/>
              </a:ext>
            </a:extLst>
          </p:cNvPr>
          <p:cNvPicPr>
            <a:picLocks noChangeAspect="1"/>
          </p:cNvPicPr>
          <p:nvPr/>
        </p:nvPicPr>
        <p:blipFill>
          <a:blip r:embed="rId6"/>
          <a:stretch>
            <a:fillRect/>
          </a:stretch>
        </p:blipFill>
        <p:spPr>
          <a:xfrm>
            <a:off x="6091825" y="4957752"/>
            <a:ext cx="2064707" cy="1138716"/>
          </a:xfrm>
          <a:prstGeom prst="rect">
            <a:avLst/>
          </a:prstGeom>
        </p:spPr>
      </p:pic>
      <p:pic>
        <p:nvPicPr>
          <p:cNvPr id="7" name="Picture 7">
            <a:extLst>
              <a:ext uri="{FF2B5EF4-FFF2-40B4-BE49-F238E27FC236}">
                <a16:creationId xmlns:a16="http://schemas.microsoft.com/office/drawing/2014/main" id="{96BE0C7C-E7D5-469F-9B33-28899A7CC886}"/>
              </a:ext>
            </a:extLst>
          </p:cNvPr>
          <p:cNvPicPr>
            <a:picLocks noChangeAspect="1"/>
          </p:cNvPicPr>
          <p:nvPr/>
        </p:nvPicPr>
        <p:blipFill>
          <a:blip r:embed="rId7"/>
          <a:stretch>
            <a:fillRect/>
          </a:stretch>
        </p:blipFill>
        <p:spPr>
          <a:xfrm>
            <a:off x="8899742" y="792810"/>
            <a:ext cx="1960324" cy="1347558"/>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E83D574-1C5D-4DBA-AA71-02B95733D9C0}"/>
              </a:ext>
            </a:extLst>
          </p:cNvPr>
          <p:cNvPicPr>
            <a:picLocks noChangeAspect="1"/>
          </p:cNvPicPr>
          <p:nvPr/>
        </p:nvPicPr>
        <p:blipFill>
          <a:blip r:embed="rId7"/>
          <a:stretch>
            <a:fillRect/>
          </a:stretch>
        </p:blipFill>
        <p:spPr>
          <a:xfrm rot="1200000">
            <a:off x="9314684" y="459032"/>
            <a:ext cx="1198324" cy="825641"/>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6B41B75B-3793-466F-B9D5-352877D3E475}"/>
              </a:ext>
            </a:extLst>
          </p:cNvPr>
          <p:cNvPicPr>
            <a:picLocks noChangeAspect="1"/>
          </p:cNvPicPr>
          <p:nvPr/>
        </p:nvPicPr>
        <p:blipFill>
          <a:blip r:embed="rId7"/>
          <a:stretch>
            <a:fillRect/>
          </a:stretch>
        </p:blipFill>
        <p:spPr>
          <a:xfrm rot="-480000">
            <a:off x="8740574" y="699114"/>
            <a:ext cx="1198324" cy="825641"/>
          </a:xfrm>
          <a:prstGeom prst="rect">
            <a:avLst/>
          </a:prstGeom>
        </p:spPr>
      </p:pic>
    </p:spTree>
    <p:extLst>
      <p:ext uri="{BB962C8B-B14F-4D97-AF65-F5344CB8AC3E}">
        <p14:creationId xmlns:p14="http://schemas.microsoft.com/office/powerpoint/2010/main" val="40143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White text on a black background&#10;&#10;Description automatically generated">
            <a:extLst>
              <a:ext uri="{FF2B5EF4-FFF2-40B4-BE49-F238E27FC236}">
                <a16:creationId xmlns:a16="http://schemas.microsoft.com/office/drawing/2014/main" id="{F8A2ABAB-FFBC-4397-948D-F96D3AFC753D}"/>
              </a:ext>
            </a:extLst>
          </p:cNvPr>
          <p:cNvPicPr>
            <a:picLocks noChangeAspect="1"/>
          </p:cNvPicPr>
          <p:nvPr/>
        </p:nvPicPr>
        <p:blipFill>
          <a:blip r:embed="rId3"/>
          <a:stretch>
            <a:fillRect/>
          </a:stretch>
        </p:blipFill>
        <p:spPr>
          <a:xfrm>
            <a:off x="564199" y="1460183"/>
            <a:ext cx="3879742" cy="714256"/>
          </a:xfrm>
          <a:prstGeom prst="rect">
            <a:avLst/>
          </a:prstGeom>
        </p:spPr>
      </p:pic>
      <p:sp>
        <p:nvSpPr>
          <p:cNvPr id="5" name="TextBox 4">
            <a:extLst>
              <a:ext uri="{FF2B5EF4-FFF2-40B4-BE49-F238E27FC236}">
                <a16:creationId xmlns:a16="http://schemas.microsoft.com/office/drawing/2014/main" id="{AD1CB847-9153-47D0-96C8-E455C84F3C40}"/>
              </a:ext>
            </a:extLst>
          </p:cNvPr>
          <p:cNvSpPr txBox="1"/>
          <p:nvPr/>
        </p:nvSpPr>
        <p:spPr>
          <a:xfrm>
            <a:off x="564199" y="2736502"/>
            <a:ext cx="8957255" cy="1384995"/>
          </a:xfrm>
          <a:prstGeom prst="rect">
            <a:avLst/>
          </a:prstGeom>
          <a:noFill/>
        </p:spPr>
        <p:txBody>
          <a:bodyPr wrap="square">
            <a:spAutoFit/>
          </a:bodyPr>
          <a:lstStyle/>
          <a:p>
            <a:r>
              <a:rPr lang="en-GB" sz="2800" b="1" dirty="0">
                <a:latin typeface="Ink Free" panose="03080402000500000000" pitchFamily="66" charset="0"/>
              </a:rPr>
              <a:t>Stage 1: How to Fold a Zine </a:t>
            </a:r>
          </a:p>
          <a:p>
            <a:endParaRPr lang="en-GB" sz="2800" b="1" dirty="0">
              <a:latin typeface="Ink Free" panose="03080402000500000000" pitchFamily="66" charset="0"/>
            </a:endParaRPr>
          </a:p>
          <a:p>
            <a:r>
              <a:rPr lang="en-GB" sz="2800" b="1" dirty="0">
                <a:latin typeface="Ink Free" panose="03080402000500000000" pitchFamily="66" charset="0"/>
                <a:hlinkClick r:id="rId4"/>
              </a:rPr>
              <a:t>Click here to watch Kaitlin on YouTube…</a:t>
            </a:r>
            <a:endParaRPr lang="en-GB" sz="2800" b="1" dirty="0">
              <a:latin typeface="Ink Free" panose="03080402000500000000" pitchFamily="66" charset="0"/>
            </a:endParaRPr>
          </a:p>
        </p:txBody>
      </p:sp>
    </p:spTree>
    <p:extLst>
      <p:ext uri="{BB962C8B-B14F-4D97-AF65-F5344CB8AC3E}">
        <p14:creationId xmlns:p14="http://schemas.microsoft.com/office/powerpoint/2010/main" val="2988549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5222764" y="442904"/>
            <a:ext cx="6468166" cy="5992511"/>
          </a:xfrm>
        </p:spPr>
        <p:txBody>
          <a:bodyPr vert="horz" lIns="91440" tIns="45720" rIns="91440" bIns="45720" rtlCol="0" anchor="t">
            <a:normAutofit fontScale="25000" lnSpcReduction="20000"/>
          </a:bodyPr>
          <a:lstStyle/>
          <a:p>
            <a:r>
              <a:rPr lang="en-GB" sz="8000">
                <a:solidFill>
                  <a:srgbClr val="000000"/>
                </a:solidFill>
              </a:rPr>
              <a:t>Take A3 piece of paper.</a:t>
            </a:r>
            <a:endParaRPr lang="en-US">
              <a:cs typeface="Calibri" panose="020F0502020204030204"/>
            </a:endParaRPr>
          </a:p>
          <a:p>
            <a:r>
              <a:rPr lang="en-GB" sz="8000">
                <a:solidFill>
                  <a:srgbClr val="000000"/>
                </a:solidFill>
              </a:rPr>
              <a:t>Fold your piece of paper in half lengthways.</a:t>
            </a:r>
            <a:endParaRPr lang="en-GB" sz="8000">
              <a:cs typeface="Calibri" panose="020F0502020204030204"/>
            </a:endParaRPr>
          </a:p>
          <a:p>
            <a:r>
              <a:rPr lang="en-GB" sz="8000">
                <a:solidFill>
                  <a:srgbClr val="000000"/>
                </a:solidFill>
              </a:rPr>
              <a:t>Fold your piece of paper in half width ways.</a:t>
            </a:r>
            <a:r>
              <a:rPr lang="en-GB" sz="8000"/>
              <a:t> </a:t>
            </a:r>
            <a:endParaRPr lang="en-GB" sz="8000">
              <a:cs typeface="Calibri" panose="020F0502020204030204"/>
            </a:endParaRPr>
          </a:p>
          <a:p>
            <a:r>
              <a:rPr lang="en-GB" sz="8000">
                <a:solidFill>
                  <a:srgbClr val="000000"/>
                </a:solidFill>
              </a:rPr>
              <a:t>Unfold the piece of paper.</a:t>
            </a:r>
            <a:endParaRPr lang="en-GB" sz="8000">
              <a:solidFill>
                <a:srgbClr val="000000"/>
              </a:solidFill>
              <a:cs typeface="Calibri" panose="020F0502020204030204"/>
            </a:endParaRPr>
          </a:p>
          <a:p>
            <a:r>
              <a:rPr lang="en-GB" sz="8000">
                <a:solidFill>
                  <a:srgbClr val="000000"/>
                </a:solidFill>
              </a:rPr>
              <a:t>Take one of the shorter sides and fold it in to meet the middle crease.</a:t>
            </a:r>
            <a:r>
              <a:rPr lang="en-GB" sz="8000"/>
              <a:t> </a:t>
            </a:r>
            <a:endParaRPr lang="en-GB" sz="8000">
              <a:cs typeface="Calibri" panose="020F0502020204030204"/>
            </a:endParaRPr>
          </a:p>
          <a:p>
            <a:r>
              <a:rPr lang="en-GB" sz="8000">
                <a:solidFill>
                  <a:srgbClr val="000000"/>
                </a:solidFill>
              </a:rPr>
              <a:t>Open the piece of paper back out. </a:t>
            </a:r>
            <a:endParaRPr lang="en-GB" sz="8000">
              <a:solidFill>
                <a:srgbClr val="000000"/>
              </a:solidFill>
              <a:cs typeface="Calibri" panose="020F0502020204030204"/>
            </a:endParaRPr>
          </a:p>
          <a:p>
            <a:r>
              <a:rPr lang="en-GB" sz="8000">
                <a:solidFill>
                  <a:srgbClr val="000000"/>
                </a:solidFill>
              </a:rPr>
              <a:t>Repeat the last fold again on the other side.</a:t>
            </a:r>
            <a:r>
              <a:rPr lang="en-GB" sz="8000"/>
              <a:t> </a:t>
            </a:r>
            <a:endParaRPr lang="en-GB" sz="8000">
              <a:cs typeface="Calibri" panose="020F0502020204030204"/>
            </a:endParaRPr>
          </a:p>
          <a:p>
            <a:r>
              <a:rPr lang="en-GB" sz="8000">
                <a:solidFill>
                  <a:srgbClr val="000000"/>
                </a:solidFill>
              </a:rPr>
              <a:t>Unfold your piece of paper so that it is flat. You should be able to see eight boxes. </a:t>
            </a:r>
            <a:endParaRPr lang="en-GB" sz="8000">
              <a:solidFill>
                <a:srgbClr val="000000"/>
              </a:solidFill>
              <a:cs typeface="Calibri" panose="020F0502020204030204"/>
            </a:endParaRPr>
          </a:p>
          <a:p>
            <a:r>
              <a:rPr lang="en-GB" sz="8000">
                <a:solidFill>
                  <a:srgbClr val="000000"/>
                </a:solidFill>
              </a:rPr>
              <a:t>Turn the paper over.</a:t>
            </a:r>
            <a:r>
              <a:rPr lang="en-GB" sz="8000"/>
              <a:t> </a:t>
            </a:r>
            <a:endParaRPr lang="en-GB" sz="8000">
              <a:cs typeface="Calibri" panose="020F0502020204030204"/>
            </a:endParaRPr>
          </a:p>
          <a:p>
            <a:r>
              <a:rPr lang="en-GB" sz="8000">
                <a:solidFill>
                  <a:srgbClr val="000000"/>
                </a:solidFill>
              </a:rPr>
              <a:t>Push the shorter ends of the piece of paper towards each other.</a:t>
            </a:r>
            <a:r>
              <a:rPr lang="en-GB" sz="8000"/>
              <a:t> </a:t>
            </a:r>
            <a:r>
              <a:rPr lang="en-GB" sz="8000">
                <a:solidFill>
                  <a:srgbClr val="000000"/>
                </a:solidFill>
              </a:rPr>
              <a:t>This will lift the central fold upright.</a:t>
            </a:r>
            <a:r>
              <a:rPr lang="en-GB" sz="8000"/>
              <a:t> </a:t>
            </a:r>
            <a:endParaRPr lang="en-GB" sz="8000">
              <a:cs typeface="Calibri" panose="020F0502020204030204"/>
            </a:endParaRPr>
          </a:p>
          <a:p>
            <a:r>
              <a:rPr lang="en-GB" sz="8000">
                <a:solidFill>
                  <a:srgbClr val="000000"/>
                </a:solidFill>
              </a:rPr>
              <a:t>Cut along the side where the crease is. Be sure to only cut half-way down the piece of paper.</a:t>
            </a:r>
            <a:r>
              <a:rPr lang="en-GB" sz="8000"/>
              <a:t> </a:t>
            </a:r>
            <a:endParaRPr lang="en-GB" sz="8000">
              <a:cs typeface="Calibri" panose="020F0502020204030204"/>
            </a:endParaRPr>
          </a:p>
          <a:p>
            <a:r>
              <a:rPr lang="en-GB" sz="8000">
                <a:solidFill>
                  <a:srgbClr val="000000"/>
                </a:solidFill>
              </a:rPr>
              <a:t>Open your zine up by bringing the corners on the long sides together.</a:t>
            </a:r>
            <a:r>
              <a:rPr lang="en-GB" sz="8000"/>
              <a:t> </a:t>
            </a:r>
            <a:endParaRPr lang="en-GB" sz="8000">
              <a:cs typeface="Calibri" panose="020F0502020204030204"/>
            </a:endParaRPr>
          </a:p>
          <a:p>
            <a:r>
              <a:rPr lang="en-GB" sz="8000">
                <a:solidFill>
                  <a:srgbClr val="000000"/>
                </a:solidFill>
              </a:rPr>
              <a:t>This should create a booklet shape.</a:t>
            </a:r>
            <a:r>
              <a:rPr lang="en-GB" sz="8000"/>
              <a:t> </a:t>
            </a:r>
            <a:endParaRPr lang="en-GB" sz="8000">
              <a:cs typeface="Calibri" panose="020F0502020204030204"/>
            </a:endParaRPr>
          </a:p>
          <a:p>
            <a:r>
              <a:rPr lang="en-GB" sz="8000">
                <a:solidFill>
                  <a:srgbClr val="000000"/>
                </a:solidFill>
              </a:rPr>
              <a:t>Then fold each one of the pages down to create a folded zine.</a:t>
            </a:r>
            <a:r>
              <a:rPr lang="en-GB" sz="8000"/>
              <a:t> </a:t>
            </a:r>
            <a:endParaRPr lang="en-GB" sz="8000">
              <a:cs typeface="Calibri" panose="020F0502020204030204"/>
            </a:endParaRPr>
          </a:p>
          <a:p>
            <a:pPr marL="0" indent="0">
              <a:buNone/>
            </a:pPr>
            <a:endParaRPr lang="en-GB"/>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501070" y="441436"/>
            <a:ext cx="3879742" cy="714256"/>
          </a:xfrm>
          <a:prstGeom prst="rect">
            <a:avLst/>
          </a:prstGeom>
        </p:spPr>
      </p:pic>
      <p:pic>
        <p:nvPicPr>
          <p:cNvPr id="5" name="image1.jpg" title="Image">
            <a:extLst>
              <a:ext uri="{FF2B5EF4-FFF2-40B4-BE49-F238E27FC236}">
                <a16:creationId xmlns:a16="http://schemas.microsoft.com/office/drawing/2014/main" id="{00000000-0008-0000-0500-000002000000}"/>
              </a:ext>
            </a:extLst>
          </p:cNvPr>
          <p:cNvPicPr preferRelativeResize="0"/>
          <p:nvPr/>
        </p:nvPicPr>
        <p:blipFill>
          <a:blip r:embed="rId4" cstate="print"/>
          <a:stretch>
            <a:fillRect/>
          </a:stretch>
        </p:blipFill>
        <p:spPr>
          <a:xfrm>
            <a:off x="287225" y="1794400"/>
            <a:ext cx="4931161" cy="4414343"/>
          </a:xfrm>
          <a:prstGeom prst="rect">
            <a:avLst/>
          </a:prstGeom>
          <a:noFill/>
        </p:spPr>
      </p:pic>
      <p:sp>
        <p:nvSpPr>
          <p:cNvPr id="6" name="TextBox 5">
            <a:extLst>
              <a:ext uri="{FF2B5EF4-FFF2-40B4-BE49-F238E27FC236}">
                <a16:creationId xmlns:a16="http://schemas.microsoft.com/office/drawing/2014/main" id="{D42FE3E5-BB83-45E6-8251-946B52E09EDD}"/>
              </a:ext>
            </a:extLst>
          </p:cNvPr>
          <p:cNvSpPr txBox="1"/>
          <p:nvPr/>
        </p:nvSpPr>
        <p:spPr>
          <a:xfrm>
            <a:off x="501069" y="1394290"/>
            <a:ext cx="4931161" cy="400110"/>
          </a:xfrm>
          <a:prstGeom prst="rect">
            <a:avLst/>
          </a:prstGeom>
          <a:noFill/>
        </p:spPr>
        <p:txBody>
          <a:bodyPr wrap="square">
            <a:spAutoFit/>
          </a:bodyPr>
          <a:lstStyle/>
          <a:p>
            <a:r>
              <a:rPr lang="en-GB" sz="2000" b="1">
                <a:latin typeface="Ink Free" panose="03080402000500000000" pitchFamily="66" charset="0"/>
              </a:rPr>
              <a:t>Stage 1: How to Fold a Zine – the steps…</a:t>
            </a:r>
          </a:p>
        </p:txBody>
      </p:sp>
    </p:spTree>
    <p:extLst>
      <p:ext uri="{BB962C8B-B14F-4D97-AF65-F5344CB8AC3E}">
        <p14:creationId xmlns:p14="http://schemas.microsoft.com/office/powerpoint/2010/main" val="377681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BEF57B3-5EC2-4976-8FD7-A62A7FBC897E}"/>
              </a:ext>
            </a:extLst>
          </p:cNvPr>
          <p:cNvSpPr/>
          <p:nvPr/>
        </p:nvSpPr>
        <p:spPr>
          <a:xfrm>
            <a:off x="7384811" y="-3341175"/>
            <a:ext cx="7892953" cy="7961192"/>
          </a:xfrm>
          <a:prstGeom prst="ellipse">
            <a:avLst/>
          </a:prstGeom>
          <a:solidFill>
            <a:srgbClr val="FAC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501069" y="2268722"/>
            <a:ext cx="7202408" cy="4166693"/>
          </a:xfrm>
        </p:spPr>
        <p:txBody>
          <a:bodyPr vert="horz" lIns="91440" tIns="45720" rIns="91440" bIns="45720" rtlCol="0" anchor="t">
            <a:normAutofit/>
          </a:bodyPr>
          <a:lstStyle/>
          <a:p>
            <a:pPr marL="0" indent="0">
              <a:buNone/>
            </a:pPr>
            <a:r>
              <a:rPr lang="en-GB" sz="2000">
                <a:solidFill>
                  <a:srgbClr val="000000"/>
                </a:solidFill>
              </a:rPr>
              <a:t>You are going to be making a different monoprint for each stage of the lifecycle of your chosen animal. </a:t>
            </a:r>
            <a:endParaRPr lang="en-GB" sz="2000">
              <a:solidFill>
                <a:srgbClr val="0B0C0C"/>
              </a:solidFill>
              <a:cs typeface="Calibri" panose="020F0502020204030204"/>
            </a:endParaRPr>
          </a:p>
          <a:p>
            <a:pPr marL="0" indent="0">
              <a:buNone/>
            </a:pPr>
            <a:r>
              <a:rPr lang="en-GB" sz="2000">
                <a:solidFill>
                  <a:srgbClr val="000000"/>
                </a:solidFill>
              </a:rPr>
              <a:t>You’ll be printing these on smaller pieces of paper. </a:t>
            </a:r>
          </a:p>
          <a:p>
            <a:pPr marL="0" indent="0">
              <a:buNone/>
            </a:pPr>
            <a:r>
              <a:rPr lang="en-GB" sz="2000">
                <a:solidFill>
                  <a:srgbClr val="000000"/>
                </a:solidFill>
              </a:rPr>
              <a:t>When they are dry, you will cut these prints up and stick them in your zine so make sure they are the right size!</a:t>
            </a:r>
            <a:r>
              <a:rPr lang="en-GB" sz="2000"/>
              <a:t> </a:t>
            </a:r>
          </a:p>
          <a:p>
            <a:pPr marL="0" indent="0">
              <a:buFontTx/>
              <a:buNone/>
            </a:pPr>
            <a:endParaRPr lang="en-GB" sz="900">
              <a:solidFill>
                <a:srgbClr val="0B0C0C"/>
              </a:solidFill>
            </a:endParaRPr>
          </a:p>
          <a:p>
            <a:pPr marL="0" indent="0">
              <a:buNone/>
            </a:pPr>
            <a:r>
              <a:rPr lang="en-GB" sz="2000">
                <a:solidFill>
                  <a:srgbClr val="0B0C0C"/>
                </a:solidFill>
                <a:latin typeface="Ink Free" panose="03080402000500000000" pitchFamily="66" charset="0"/>
              </a:rPr>
              <a:t>But first:</a:t>
            </a:r>
            <a:endParaRPr lang="en-GB" sz="2000">
              <a:latin typeface="Ink Free" panose="03080402000500000000" pitchFamily="66" charset="0"/>
            </a:endParaRPr>
          </a:p>
          <a:p>
            <a:pPr marL="457200" indent="-457200">
              <a:buFont typeface="+mj-lt"/>
              <a:buAutoNum type="arabicPeriod"/>
            </a:pPr>
            <a:r>
              <a:rPr lang="en-GB" sz="2000">
                <a:solidFill>
                  <a:srgbClr val="000000"/>
                </a:solidFill>
              </a:rPr>
              <a:t>Choose an animal lifecycle you would like to focus on.</a:t>
            </a:r>
            <a:r>
              <a:rPr lang="en-GB" sz="2000"/>
              <a:t> </a:t>
            </a:r>
          </a:p>
          <a:p>
            <a:pPr marL="457200" indent="-457200">
              <a:buFont typeface="+mj-lt"/>
              <a:buAutoNum type="arabicPeriod"/>
            </a:pPr>
            <a:r>
              <a:rPr lang="en-GB" sz="2000"/>
              <a:t>Research </a:t>
            </a:r>
            <a:r>
              <a:rPr lang="en-GB" sz="2000">
                <a:solidFill>
                  <a:srgbClr val="000000"/>
                </a:solidFill>
              </a:rPr>
              <a:t>the different stages of its life.</a:t>
            </a:r>
            <a:r>
              <a:rPr lang="en-GB" sz="2000"/>
              <a:t> </a:t>
            </a:r>
            <a:endParaRPr lang="en-GB" sz="2000">
              <a:solidFill>
                <a:srgbClr val="000000"/>
              </a:solidFill>
            </a:endParaRPr>
          </a:p>
          <a:p>
            <a:pPr marL="457200" indent="-457200">
              <a:buFont typeface="+mj-lt"/>
              <a:buAutoNum type="arabicPeriod"/>
            </a:pPr>
            <a:r>
              <a:rPr lang="en-GB" sz="2000">
                <a:solidFill>
                  <a:srgbClr val="000000"/>
                </a:solidFill>
              </a:rPr>
              <a:t>With a pencil, lightly sketch each stage on a different page in your zine.</a:t>
            </a:r>
            <a:r>
              <a:rPr lang="en-GB" sz="2000"/>
              <a:t> </a:t>
            </a:r>
          </a:p>
          <a:p>
            <a:pPr marL="0" indent="0">
              <a:buNone/>
            </a:pPr>
            <a:endParaRPr lang="en-GB"/>
          </a:p>
          <a:p>
            <a:pPr marL="0" indent="0">
              <a:buFontTx/>
              <a:buNone/>
            </a:pPr>
            <a:endParaRPr lang="en-GB">
              <a:solidFill>
                <a:srgbClr val="000000"/>
              </a:solidFill>
            </a:endParaRPr>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501070" y="441436"/>
            <a:ext cx="3879742" cy="714256"/>
          </a:xfrm>
          <a:prstGeom prst="rect">
            <a:avLst/>
          </a:prstGeom>
        </p:spPr>
      </p:pic>
      <p:sp>
        <p:nvSpPr>
          <p:cNvPr id="6" name="TextBox 5">
            <a:extLst>
              <a:ext uri="{FF2B5EF4-FFF2-40B4-BE49-F238E27FC236}">
                <a16:creationId xmlns:a16="http://schemas.microsoft.com/office/drawing/2014/main" id="{D42FE3E5-BB83-45E6-8251-946B52E09EDD}"/>
              </a:ext>
            </a:extLst>
          </p:cNvPr>
          <p:cNvSpPr txBox="1"/>
          <p:nvPr/>
        </p:nvSpPr>
        <p:spPr>
          <a:xfrm>
            <a:off x="501069" y="1529989"/>
            <a:ext cx="7901952" cy="523220"/>
          </a:xfrm>
          <a:prstGeom prst="rect">
            <a:avLst/>
          </a:prstGeom>
          <a:noFill/>
        </p:spPr>
        <p:txBody>
          <a:bodyPr wrap="square">
            <a:spAutoFit/>
          </a:bodyPr>
          <a:lstStyle/>
          <a:p>
            <a:pPr marL="0" indent="0">
              <a:buFontTx/>
              <a:buNone/>
            </a:pPr>
            <a:r>
              <a:rPr lang="en-GB" sz="2800" b="1">
                <a:solidFill>
                  <a:srgbClr val="000000"/>
                </a:solidFill>
                <a:latin typeface="Ink Free" panose="03080402000500000000" pitchFamily="66" charset="0"/>
              </a:rPr>
              <a:t>Stage 2 - Design the Artwork for Your Zine </a:t>
            </a:r>
          </a:p>
        </p:txBody>
      </p:sp>
      <p:pic>
        <p:nvPicPr>
          <p:cNvPr id="2" name="Picture 4" descr="Shape, arrow&#10;&#10;Description automatically generated">
            <a:extLst>
              <a:ext uri="{FF2B5EF4-FFF2-40B4-BE49-F238E27FC236}">
                <a16:creationId xmlns:a16="http://schemas.microsoft.com/office/drawing/2014/main" id="{4C397286-E335-4386-8761-551348320D71}"/>
              </a:ext>
            </a:extLst>
          </p:cNvPr>
          <p:cNvPicPr>
            <a:picLocks noChangeAspect="1"/>
          </p:cNvPicPr>
          <p:nvPr/>
        </p:nvPicPr>
        <p:blipFill>
          <a:blip r:embed="rId4"/>
          <a:stretch>
            <a:fillRect/>
          </a:stretch>
        </p:blipFill>
        <p:spPr>
          <a:xfrm>
            <a:off x="7964276" y="4048107"/>
            <a:ext cx="2743200" cy="2435932"/>
          </a:xfrm>
          <a:prstGeom prst="rect">
            <a:avLst/>
          </a:prstGeom>
        </p:spPr>
      </p:pic>
      <p:sp>
        <p:nvSpPr>
          <p:cNvPr id="8" name="TextBox 7">
            <a:extLst>
              <a:ext uri="{FF2B5EF4-FFF2-40B4-BE49-F238E27FC236}">
                <a16:creationId xmlns:a16="http://schemas.microsoft.com/office/drawing/2014/main" id="{78EA753D-9D9A-45B4-86AB-D68C3FD4EB94}"/>
              </a:ext>
            </a:extLst>
          </p:cNvPr>
          <p:cNvSpPr txBox="1"/>
          <p:nvPr/>
        </p:nvSpPr>
        <p:spPr>
          <a:xfrm>
            <a:off x="8403021" y="406604"/>
            <a:ext cx="3275502"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0B0C0C"/>
                </a:solidFill>
                <a:ea typeface="+mn-lt"/>
                <a:cs typeface="+mn-lt"/>
              </a:rPr>
              <a:t>To create the artwork in your zine we are going to try</a:t>
            </a:r>
            <a:r>
              <a:rPr lang="en-GB" sz="2000" b="1">
                <a:solidFill>
                  <a:srgbClr val="0B0C0C"/>
                </a:solidFill>
              </a:rPr>
              <a:t> </a:t>
            </a:r>
          </a:p>
          <a:p>
            <a:pPr algn="ctr"/>
            <a:endParaRPr lang="en-US" sz="2000">
              <a:solidFill>
                <a:srgbClr val="000000"/>
              </a:solidFill>
              <a:cs typeface="Calibri" panose="020F0502020204030204"/>
            </a:endParaRPr>
          </a:p>
          <a:p>
            <a:pPr algn="ctr"/>
            <a:r>
              <a:rPr lang="en-GB" sz="2800" b="1">
                <a:solidFill>
                  <a:srgbClr val="0B0C0C"/>
                </a:solidFill>
                <a:latin typeface="Ink Free"/>
              </a:rPr>
              <a:t>positive </a:t>
            </a:r>
          </a:p>
          <a:p>
            <a:pPr algn="ctr"/>
            <a:r>
              <a:rPr lang="en-GB" sz="2800" b="1" err="1">
                <a:solidFill>
                  <a:srgbClr val="0B0C0C"/>
                </a:solidFill>
                <a:latin typeface="Ink Free"/>
              </a:rPr>
              <a:t>monoprinting</a:t>
            </a:r>
            <a:r>
              <a:rPr lang="en-GB">
                <a:solidFill>
                  <a:srgbClr val="0B0C0C"/>
                </a:solidFill>
                <a:ea typeface="+mn-lt"/>
                <a:cs typeface="+mn-lt"/>
              </a:rPr>
              <a:t> </a:t>
            </a:r>
            <a:endParaRPr lang="en-US">
              <a:solidFill>
                <a:srgbClr val="000000"/>
              </a:solidFill>
              <a:ea typeface="+mn-lt"/>
              <a:cs typeface="+mn-lt"/>
            </a:endParaRPr>
          </a:p>
          <a:p>
            <a:pPr algn="ctr"/>
            <a:endParaRPr lang="en-GB">
              <a:solidFill>
                <a:srgbClr val="0B0C0C"/>
              </a:solidFill>
              <a:ea typeface="+mn-lt"/>
              <a:cs typeface="+mn-lt"/>
            </a:endParaRPr>
          </a:p>
          <a:p>
            <a:pPr algn="ctr"/>
            <a:r>
              <a:rPr lang="en-GB" sz="2000">
                <a:solidFill>
                  <a:srgbClr val="0B0C0C"/>
                </a:solidFill>
                <a:ea typeface="+mn-lt"/>
                <a:cs typeface="+mn-lt"/>
              </a:rPr>
              <a:t>It’s a really easy </a:t>
            </a:r>
          </a:p>
          <a:p>
            <a:pPr algn="ctr"/>
            <a:r>
              <a:rPr lang="en-GB" sz="2000">
                <a:solidFill>
                  <a:srgbClr val="0B0C0C"/>
                </a:solidFill>
                <a:ea typeface="+mn-lt"/>
                <a:cs typeface="+mn-lt"/>
              </a:rPr>
              <a:t>printmaking </a:t>
            </a:r>
          </a:p>
          <a:p>
            <a:pPr algn="ctr"/>
            <a:r>
              <a:rPr lang="en-GB" sz="2000">
                <a:solidFill>
                  <a:srgbClr val="0B0C0C"/>
                </a:solidFill>
                <a:ea typeface="+mn-lt"/>
                <a:cs typeface="+mn-lt"/>
              </a:rPr>
              <a:t>process! </a:t>
            </a:r>
            <a:endParaRPr lang="en-US" sz="2000">
              <a:cs typeface="Calibri" panose="020F0502020204030204"/>
            </a:endParaRPr>
          </a:p>
        </p:txBody>
      </p:sp>
    </p:spTree>
    <p:extLst>
      <p:ext uri="{BB962C8B-B14F-4D97-AF65-F5344CB8AC3E}">
        <p14:creationId xmlns:p14="http://schemas.microsoft.com/office/powerpoint/2010/main" val="23375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501069" y="2049517"/>
            <a:ext cx="11189861" cy="4385898"/>
          </a:xfrm>
        </p:spPr>
        <p:txBody>
          <a:bodyPr>
            <a:normAutofit/>
          </a:bodyPr>
          <a:lstStyle/>
          <a:p>
            <a:pPr marL="0" indent="0">
              <a:buNone/>
            </a:pPr>
            <a:endParaRPr lang="en-GB" sz="2000">
              <a:solidFill>
                <a:srgbClr val="000000"/>
              </a:solidFill>
            </a:endParaRPr>
          </a:p>
          <a:p>
            <a:pPr marL="0" indent="0">
              <a:buFontTx/>
              <a:buNone/>
            </a:pPr>
            <a:endParaRPr lang="en-GB">
              <a:solidFill>
                <a:srgbClr val="000000"/>
              </a:solidFill>
            </a:endParaRPr>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501070" y="441436"/>
            <a:ext cx="3879742" cy="714256"/>
          </a:xfrm>
          <a:prstGeom prst="rect">
            <a:avLst/>
          </a:prstGeom>
        </p:spPr>
      </p:pic>
      <p:sp>
        <p:nvSpPr>
          <p:cNvPr id="6" name="TextBox 5">
            <a:extLst>
              <a:ext uri="{FF2B5EF4-FFF2-40B4-BE49-F238E27FC236}">
                <a16:creationId xmlns:a16="http://schemas.microsoft.com/office/drawing/2014/main" id="{D42FE3E5-BB83-45E6-8251-946B52E09EDD}"/>
              </a:ext>
            </a:extLst>
          </p:cNvPr>
          <p:cNvSpPr txBox="1"/>
          <p:nvPr/>
        </p:nvSpPr>
        <p:spPr>
          <a:xfrm>
            <a:off x="501069" y="1438628"/>
            <a:ext cx="7901952" cy="523220"/>
          </a:xfrm>
          <a:prstGeom prst="rect">
            <a:avLst/>
          </a:prstGeom>
          <a:noFill/>
        </p:spPr>
        <p:txBody>
          <a:bodyPr wrap="square">
            <a:spAutoFit/>
          </a:bodyPr>
          <a:lstStyle/>
          <a:p>
            <a:pPr marL="0" indent="0">
              <a:buFontTx/>
              <a:buNone/>
            </a:pPr>
            <a:r>
              <a:rPr lang="en-GB" sz="2800" b="1" i="0" u="none" strike="noStrike">
                <a:solidFill>
                  <a:srgbClr val="000000"/>
                </a:solidFill>
                <a:effectLst/>
                <a:latin typeface="Ink Free" panose="03080402000500000000" pitchFamily="66" charset="0"/>
              </a:rPr>
              <a:t>Stage 3 - How to Monoprint</a:t>
            </a:r>
            <a:endParaRPr lang="en-GB" sz="4000" b="1">
              <a:solidFill>
                <a:srgbClr val="000000"/>
              </a:solidFill>
              <a:latin typeface="Ink Free" panose="03080402000500000000" pitchFamily="66" charset="0"/>
            </a:endParaRPr>
          </a:p>
        </p:txBody>
      </p:sp>
      <p:sp>
        <p:nvSpPr>
          <p:cNvPr id="12" name="TextBox 11">
            <a:extLst>
              <a:ext uri="{FF2B5EF4-FFF2-40B4-BE49-F238E27FC236}">
                <a16:creationId xmlns:a16="http://schemas.microsoft.com/office/drawing/2014/main" id="{52029963-4080-4EFB-A096-2CB6D7E38DEA}"/>
              </a:ext>
            </a:extLst>
          </p:cNvPr>
          <p:cNvSpPr txBox="1"/>
          <p:nvPr/>
        </p:nvSpPr>
        <p:spPr>
          <a:xfrm>
            <a:off x="501069" y="2335533"/>
            <a:ext cx="5834985" cy="3813865"/>
          </a:xfrm>
          <a:prstGeom prst="rect">
            <a:avLst/>
          </a:prstGeom>
          <a:noFill/>
        </p:spPr>
        <p:txBody>
          <a:bodyPr wrap="square" lIns="91440" tIns="45720" rIns="91440" bIns="45720" anchor="t">
            <a:spAutoFit/>
          </a:bodyPr>
          <a:lstStyle/>
          <a:p>
            <a:pPr marL="457200" indent="-457200">
              <a:spcAft>
                <a:spcPts val="800"/>
              </a:spcAft>
              <a:buFont typeface="+mj-lt"/>
              <a:buAutoNum type="arabicPeriod" startAt="4"/>
            </a:pPr>
            <a:r>
              <a:rPr lang="en-GB" sz="2000" b="0" i="0" u="none" strike="noStrike">
                <a:solidFill>
                  <a:srgbClr val="000000"/>
                </a:solidFill>
                <a:effectLst/>
              </a:rPr>
              <a:t>Cover the table you are printing on with newspaper or an old tablecloth, to protect it from stains.</a:t>
            </a:r>
            <a:r>
              <a:rPr lang="en-GB" sz="2000"/>
              <a:t> </a:t>
            </a:r>
            <a:endParaRPr lang="en-GB" sz="2000">
              <a:cs typeface="Calibri" panose="020F0502020204030204"/>
            </a:endParaRPr>
          </a:p>
          <a:p>
            <a:pPr marL="457200" indent="-457200">
              <a:spcAft>
                <a:spcPts val="800"/>
              </a:spcAft>
              <a:buFont typeface="+mj-lt"/>
              <a:buAutoNum type="arabicPeriod" startAt="4"/>
            </a:pPr>
            <a:r>
              <a:rPr lang="en-GB" sz="2000" b="0" i="0" u="none" strike="noStrike">
                <a:solidFill>
                  <a:srgbClr val="000000"/>
                </a:solidFill>
                <a:effectLst/>
              </a:rPr>
              <a:t>Put a small blob of ink (the size of a 1p coin) on your printing tray and roll out the ink.</a:t>
            </a:r>
            <a:r>
              <a:rPr lang="en-GB" sz="2000"/>
              <a:t> </a:t>
            </a:r>
            <a:endParaRPr lang="en-GB" sz="2000">
              <a:cs typeface="Calibri"/>
            </a:endParaRPr>
          </a:p>
          <a:p>
            <a:pPr marL="457200" indent="-457200">
              <a:spcAft>
                <a:spcPts val="800"/>
              </a:spcAft>
              <a:buFont typeface="+mj-lt"/>
              <a:buAutoNum type="arabicPeriod" startAt="4"/>
            </a:pPr>
            <a:endParaRPr lang="en-GB" sz="1050" b="0" i="0" u="none" strike="noStrike">
              <a:solidFill>
                <a:srgbClr val="000000"/>
              </a:solidFill>
              <a:effectLst/>
              <a:cs typeface="Calibri" panose="020F0502020204030204"/>
            </a:endParaRPr>
          </a:p>
          <a:p>
            <a:pPr lvl="1">
              <a:spcAft>
                <a:spcPts val="800"/>
              </a:spcAft>
            </a:pPr>
            <a:r>
              <a:rPr lang="en-GB" sz="2000" b="1" i="0" u="none" strike="noStrike">
                <a:solidFill>
                  <a:srgbClr val="000000"/>
                </a:solidFill>
                <a:effectLst/>
                <a:latin typeface="Ink Free" panose="03080402000500000000" pitchFamily="66" charset="0"/>
              </a:rPr>
              <a:t>Top Tip - </a:t>
            </a:r>
            <a:r>
              <a:rPr lang="en-GB" sz="2000" b="0" i="0" u="none" strike="noStrike">
                <a:solidFill>
                  <a:srgbClr val="000000"/>
                </a:solidFill>
                <a:effectLst/>
                <a:latin typeface="Ink Free" panose="03080402000500000000" pitchFamily="66" charset="0"/>
              </a:rPr>
              <a:t>When you hear a sticky sound, you know the ink is evenly applied to the roller!</a:t>
            </a:r>
            <a:r>
              <a:rPr lang="en-GB" sz="2000">
                <a:latin typeface="Ink Free" panose="03080402000500000000" pitchFamily="66" charset="0"/>
              </a:rPr>
              <a:t> </a:t>
            </a:r>
            <a:r>
              <a:rPr lang="en-GB" sz="2000" b="0" i="0" u="none" strike="noStrike">
                <a:solidFill>
                  <a:srgbClr val="000000"/>
                </a:solidFill>
                <a:effectLst/>
                <a:latin typeface="Ink Free" panose="03080402000500000000" pitchFamily="66" charset="0"/>
              </a:rPr>
              <a:t> </a:t>
            </a:r>
            <a:r>
              <a:rPr lang="en-GB" sz="2000">
                <a:latin typeface="Ink Free" panose="03080402000500000000" pitchFamily="66" charset="0"/>
              </a:rPr>
              <a:t> </a:t>
            </a:r>
            <a:endParaRPr lang="en-GB" sz="2000">
              <a:latin typeface="Ink Free" panose="03080402000500000000" pitchFamily="66" charset="0"/>
              <a:cs typeface="Calibri" panose="020F0502020204030204"/>
            </a:endParaRPr>
          </a:p>
          <a:p>
            <a:pPr marL="457200" indent="-457200">
              <a:spcAft>
                <a:spcPts val="800"/>
              </a:spcAft>
              <a:buFont typeface="+mj-lt"/>
              <a:buAutoNum type="arabicPeriod" startAt="4"/>
            </a:pPr>
            <a:endParaRPr lang="en-GB" sz="1050">
              <a:cs typeface="Calibri" panose="020F0502020204030204"/>
            </a:endParaRPr>
          </a:p>
          <a:p>
            <a:pPr marL="457200" indent="-457200">
              <a:spcAft>
                <a:spcPts val="800"/>
              </a:spcAft>
              <a:buFont typeface="+mj-lt"/>
              <a:buAutoNum type="arabicPeriod" startAt="4"/>
            </a:pPr>
            <a:r>
              <a:rPr lang="en-GB" sz="2000">
                <a:solidFill>
                  <a:srgbClr val="000000"/>
                </a:solidFill>
              </a:rPr>
              <a:t>Take a sheet of acetate and either tape or hold down on the table.</a:t>
            </a:r>
            <a:r>
              <a:rPr lang="en-GB" sz="2000"/>
              <a:t> </a:t>
            </a:r>
            <a:endParaRPr lang="en-GB" sz="2000">
              <a:cs typeface="Calibri"/>
            </a:endParaRPr>
          </a:p>
        </p:txBody>
      </p:sp>
      <p:pic>
        <p:nvPicPr>
          <p:cNvPr id="2" name="Picture 4" descr="A picture containing diagram&#10;&#10;Description automatically generated">
            <a:extLst>
              <a:ext uri="{FF2B5EF4-FFF2-40B4-BE49-F238E27FC236}">
                <a16:creationId xmlns:a16="http://schemas.microsoft.com/office/drawing/2014/main" id="{9A8B9B1A-7E3B-4B8E-84A1-6C0F07F8F110}"/>
              </a:ext>
            </a:extLst>
          </p:cNvPr>
          <p:cNvPicPr>
            <a:picLocks noChangeAspect="1"/>
          </p:cNvPicPr>
          <p:nvPr/>
        </p:nvPicPr>
        <p:blipFill>
          <a:blip r:embed="rId4"/>
          <a:stretch>
            <a:fillRect/>
          </a:stretch>
        </p:blipFill>
        <p:spPr>
          <a:xfrm>
            <a:off x="6634620" y="1776692"/>
            <a:ext cx="5112706" cy="3638644"/>
          </a:xfrm>
          <a:prstGeom prst="rect">
            <a:avLst/>
          </a:prstGeom>
        </p:spPr>
      </p:pic>
    </p:spTree>
    <p:extLst>
      <p:ext uri="{BB962C8B-B14F-4D97-AF65-F5344CB8AC3E}">
        <p14:creationId xmlns:p14="http://schemas.microsoft.com/office/powerpoint/2010/main" val="996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513D88-425D-46CA-BF14-FF14FEC5DF9A}"/>
              </a:ext>
            </a:extLst>
          </p:cNvPr>
          <p:cNvSpPr>
            <a:spLocks noGrp="1"/>
          </p:cNvSpPr>
          <p:nvPr>
            <p:ph idx="1"/>
          </p:nvPr>
        </p:nvSpPr>
        <p:spPr>
          <a:xfrm>
            <a:off x="838200" y="1253331"/>
            <a:ext cx="10515600" cy="4351338"/>
          </a:xfrm>
        </p:spPr>
        <p:txBody>
          <a:bodyPr>
            <a:normAutofit/>
          </a:bodyPr>
          <a:lstStyle/>
          <a:p>
            <a:pPr marL="0" indent="0">
              <a:lnSpc>
                <a:spcPct val="110000"/>
              </a:lnSpc>
              <a:spcBef>
                <a:spcPts val="0"/>
              </a:spcBef>
              <a:buNone/>
            </a:pPr>
            <a:endParaRPr lang="en-GB" sz="1900">
              <a:effectLst/>
              <a:ea typeface="Arial" panose="020B0604020202020204" pitchFamily="34" charset="0"/>
            </a:endParaRPr>
          </a:p>
          <a:p>
            <a:pPr marL="0" indent="0">
              <a:lnSpc>
                <a:spcPct val="110000"/>
              </a:lnSpc>
              <a:spcBef>
                <a:spcPts val="0"/>
              </a:spcBef>
              <a:buNone/>
            </a:pPr>
            <a:r>
              <a:rPr lang="en-GB" sz="1900">
                <a:effectLst/>
                <a:ea typeface="Calibri" panose="020F0502020204030204" pitchFamily="34" charset="0"/>
              </a:rPr>
              <a:t>Each activity is designed as a mini project brief for your class, they are jumping off points to take in whichever direction best suits you. We encourage you to follow the natural curiosity of the children you’re working with and adapt the activity how best you see fit. </a:t>
            </a:r>
            <a:endParaRPr lang="en-GB" sz="1900">
              <a:effectLst/>
              <a:ea typeface="Arial" panose="020B0604020202020204" pitchFamily="34" charset="0"/>
            </a:endParaRPr>
          </a:p>
          <a:p>
            <a:pPr marL="0" indent="0">
              <a:lnSpc>
                <a:spcPct val="110000"/>
              </a:lnSpc>
              <a:spcBef>
                <a:spcPts val="0"/>
              </a:spcBef>
              <a:buNone/>
            </a:pPr>
            <a:endParaRPr lang="en-GB" sz="1900">
              <a:ea typeface="Calibri" panose="020F0502020204030204" pitchFamily="34" charset="0"/>
            </a:endParaRPr>
          </a:p>
          <a:p>
            <a:pPr marL="0" indent="0">
              <a:lnSpc>
                <a:spcPct val="110000"/>
              </a:lnSpc>
              <a:spcBef>
                <a:spcPts val="0"/>
              </a:spcBef>
              <a:buNone/>
            </a:pPr>
            <a:r>
              <a:rPr lang="en-GB" sz="1900">
                <a:effectLst/>
                <a:ea typeface="Calibri" panose="020F0502020204030204" pitchFamily="34" charset="0"/>
              </a:rPr>
              <a:t>In terms of work with SEND children - each child is of course different, so when working with this resource, feel free to pick and choose activities which feel most suitable for them, depending on how they feel that day. Feel free to get creative with the activities and adapt them to your child's needs to create the best experience possible.</a:t>
            </a:r>
            <a:endParaRPr lang="en-GB" sz="1900">
              <a:effectLst/>
              <a:ea typeface="Arial" panose="020B0604020202020204" pitchFamily="34" charset="0"/>
            </a:endParaRPr>
          </a:p>
          <a:p>
            <a:endParaRPr lang="en-GB"/>
          </a:p>
        </p:txBody>
      </p:sp>
      <p:pic>
        <p:nvPicPr>
          <p:cNvPr id="2" name="Picture 3" descr="Icon&#10;&#10;Description automatically generated">
            <a:extLst>
              <a:ext uri="{FF2B5EF4-FFF2-40B4-BE49-F238E27FC236}">
                <a16:creationId xmlns:a16="http://schemas.microsoft.com/office/drawing/2014/main" id="{E772BE02-5A7A-47BD-BD89-F9A68EC7B857}"/>
              </a:ext>
            </a:extLst>
          </p:cNvPr>
          <p:cNvPicPr>
            <a:picLocks noChangeAspect="1"/>
          </p:cNvPicPr>
          <p:nvPr/>
        </p:nvPicPr>
        <p:blipFill>
          <a:blip r:embed="rId2"/>
          <a:stretch>
            <a:fillRect/>
          </a:stretch>
        </p:blipFill>
        <p:spPr>
          <a:xfrm>
            <a:off x="9682618" y="5184026"/>
            <a:ext cx="1313146" cy="1239399"/>
          </a:xfrm>
          <a:prstGeom prst="rect">
            <a:avLst/>
          </a:prstGeom>
        </p:spPr>
      </p:pic>
    </p:spTree>
    <p:extLst>
      <p:ext uri="{BB962C8B-B14F-4D97-AF65-F5344CB8AC3E}">
        <p14:creationId xmlns:p14="http://schemas.microsoft.com/office/powerpoint/2010/main" val="1311263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501069" y="2049517"/>
            <a:ext cx="11189861" cy="4385898"/>
          </a:xfrm>
        </p:spPr>
        <p:txBody>
          <a:bodyPr>
            <a:normAutofit/>
          </a:bodyPr>
          <a:lstStyle/>
          <a:p>
            <a:pPr marL="0" indent="0">
              <a:buNone/>
            </a:pPr>
            <a:endParaRPr lang="en-GB" sz="2000">
              <a:solidFill>
                <a:srgbClr val="000000"/>
              </a:solidFill>
            </a:endParaRPr>
          </a:p>
          <a:p>
            <a:pPr marL="0" indent="0">
              <a:buFontTx/>
              <a:buNone/>
            </a:pPr>
            <a:endParaRPr lang="en-GB">
              <a:solidFill>
                <a:srgbClr val="000000"/>
              </a:solidFill>
            </a:endParaRPr>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501070" y="441436"/>
            <a:ext cx="3879742" cy="714256"/>
          </a:xfrm>
          <a:prstGeom prst="rect">
            <a:avLst/>
          </a:prstGeom>
        </p:spPr>
      </p:pic>
      <p:sp>
        <p:nvSpPr>
          <p:cNvPr id="6" name="TextBox 5">
            <a:extLst>
              <a:ext uri="{FF2B5EF4-FFF2-40B4-BE49-F238E27FC236}">
                <a16:creationId xmlns:a16="http://schemas.microsoft.com/office/drawing/2014/main" id="{D42FE3E5-BB83-45E6-8251-946B52E09EDD}"/>
              </a:ext>
            </a:extLst>
          </p:cNvPr>
          <p:cNvSpPr txBox="1"/>
          <p:nvPr/>
        </p:nvSpPr>
        <p:spPr>
          <a:xfrm>
            <a:off x="501069" y="1438628"/>
            <a:ext cx="7901952" cy="523220"/>
          </a:xfrm>
          <a:prstGeom prst="rect">
            <a:avLst/>
          </a:prstGeom>
          <a:noFill/>
        </p:spPr>
        <p:txBody>
          <a:bodyPr wrap="square">
            <a:spAutoFit/>
          </a:bodyPr>
          <a:lstStyle/>
          <a:p>
            <a:pPr marL="0" indent="0">
              <a:buFontTx/>
              <a:buNone/>
            </a:pPr>
            <a:r>
              <a:rPr lang="en-GB" sz="2800" b="1" i="0" u="none" strike="noStrike">
                <a:solidFill>
                  <a:srgbClr val="000000"/>
                </a:solidFill>
                <a:effectLst/>
                <a:latin typeface="Ink Free" panose="03080402000500000000" pitchFamily="66" charset="0"/>
              </a:rPr>
              <a:t>Stage 3 - How to Monoprint</a:t>
            </a:r>
            <a:endParaRPr lang="en-GB" sz="4000" b="1">
              <a:solidFill>
                <a:srgbClr val="000000"/>
              </a:solidFill>
              <a:latin typeface="Ink Free" panose="03080402000500000000" pitchFamily="66" charset="0"/>
            </a:endParaRPr>
          </a:p>
        </p:txBody>
      </p:sp>
      <p:sp>
        <p:nvSpPr>
          <p:cNvPr id="12" name="TextBox 11">
            <a:extLst>
              <a:ext uri="{FF2B5EF4-FFF2-40B4-BE49-F238E27FC236}">
                <a16:creationId xmlns:a16="http://schemas.microsoft.com/office/drawing/2014/main" id="{52029963-4080-4EFB-A096-2CB6D7E38DEA}"/>
              </a:ext>
            </a:extLst>
          </p:cNvPr>
          <p:cNvSpPr txBox="1"/>
          <p:nvPr/>
        </p:nvSpPr>
        <p:spPr>
          <a:xfrm>
            <a:off x="496865" y="2195752"/>
            <a:ext cx="6158574" cy="4093428"/>
          </a:xfrm>
          <a:prstGeom prst="rect">
            <a:avLst/>
          </a:prstGeom>
          <a:noFill/>
        </p:spPr>
        <p:txBody>
          <a:bodyPr wrap="square" lIns="91440" tIns="45720" rIns="91440" bIns="45720" anchor="t">
            <a:spAutoFit/>
          </a:bodyPr>
          <a:lstStyle/>
          <a:p>
            <a:pPr marL="457200" indent="-457200">
              <a:buAutoNum type="arabicPeriod" startAt="7"/>
            </a:pPr>
            <a:r>
              <a:rPr lang="en-GB" sz="2000">
                <a:solidFill>
                  <a:srgbClr val="000000"/>
                </a:solidFill>
              </a:rPr>
              <a:t>Roll the ink out on the acetate for a minute in different directions to make sure the ink is evenly distributed.</a:t>
            </a:r>
            <a:r>
              <a:rPr lang="en-GB" sz="2000"/>
              <a:t> </a:t>
            </a:r>
            <a:endParaRPr lang="en-GB" sz="2000">
              <a:cs typeface="Calibri" panose="020F0502020204030204"/>
            </a:endParaRPr>
          </a:p>
          <a:p>
            <a:pPr marL="457200" indent="-457200">
              <a:buFont typeface="+mj-lt"/>
              <a:buAutoNum type="arabicPeriod" startAt="7"/>
            </a:pPr>
            <a:endParaRPr lang="en-GB" sz="2000"/>
          </a:p>
          <a:p>
            <a:pPr marL="457200" indent="-457200">
              <a:buFont typeface="+mj-lt"/>
              <a:buAutoNum type="arabicPeriod" startAt="7"/>
            </a:pPr>
            <a:r>
              <a:rPr lang="en-GB" sz="2000">
                <a:solidFill>
                  <a:srgbClr val="000000"/>
                </a:solidFill>
              </a:rPr>
              <a:t>Very gently place the piece of paper on top of the acetate with the ink on.</a:t>
            </a:r>
            <a:r>
              <a:rPr lang="en-GB" sz="2000"/>
              <a:t> </a:t>
            </a:r>
          </a:p>
          <a:p>
            <a:pPr marL="457200" indent="-457200">
              <a:buFont typeface="+mj-lt"/>
              <a:buAutoNum type="arabicPeriod" startAt="7"/>
            </a:pPr>
            <a:endParaRPr lang="en-GB" sz="2000">
              <a:cs typeface="Calibri" panose="020F0502020204030204"/>
            </a:endParaRPr>
          </a:p>
          <a:p>
            <a:pPr marL="457200" indent="-457200">
              <a:buFont typeface="+mj-lt"/>
              <a:buAutoNum type="arabicPeriod" startAt="7"/>
            </a:pPr>
            <a:r>
              <a:rPr lang="en-GB" sz="2000">
                <a:solidFill>
                  <a:srgbClr val="000000"/>
                </a:solidFill>
              </a:rPr>
              <a:t>Using a pencil, draw your design on the back of the paper, being careful not to press with your hand on the paper.</a:t>
            </a:r>
            <a:r>
              <a:rPr lang="en-GB" sz="2000"/>
              <a:t> </a:t>
            </a:r>
            <a:endParaRPr lang="en-GB" sz="2000">
              <a:cs typeface="Calibri"/>
            </a:endParaRPr>
          </a:p>
          <a:p>
            <a:pPr marL="457200" indent="-457200">
              <a:buFont typeface="+mj-lt"/>
              <a:buAutoNum type="arabicPeriod" startAt="7"/>
            </a:pPr>
            <a:endParaRPr lang="en-GB" sz="2000"/>
          </a:p>
          <a:p>
            <a:pPr marL="457200" indent="-457200">
              <a:buFont typeface="+mj-lt"/>
              <a:buAutoNum type="arabicPeriod" startAt="7"/>
            </a:pPr>
            <a:r>
              <a:rPr lang="en-GB" sz="2000">
                <a:solidFill>
                  <a:srgbClr val="000000"/>
                </a:solidFill>
              </a:rPr>
              <a:t>When you are done, gently peel the paper off to reveal your print!</a:t>
            </a:r>
            <a:r>
              <a:rPr lang="en-GB" sz="2000"/>
              <a:t> </a:t>
            </a:r>
            <a:endParaRPr lang="en-GB" sz="2000">
              <a:cs typeface="Calibri"/>
            </a:endParaRPr>
          </a:p>
        </p:txBody>
      </p:sp>
      <p:pic>
        <p:nvPicPr>
          <p:cNvPr id="2" name="Picture 4" descr="Diagram&#10;&#10;Description automatically generated">
            <a:extLst>
              <a:ext uri="{FF2B5EF4-FFF2-40B4-BE49-F238E27FC236}">
                <a16:creationId xmlns:a16="http://schemas.microsoft.com/office/drawing/2014/main" id="{E9409DA1-E78C-48E5-9E67-CC5F25A8C704}"/>
              </a:ext>
            </a:extLst>
          </p:cNvPr>
          <p:cNvPicPr>
            <a:picLocks noChangeAspect="1"/>
          </p:cNvPicPr>
          <p:nvPr/>
        </p:nvPicPr>
        <p:blipFill>
          <a:blip r:embed="rId4"/>
          <a:stretch>
            <a:fillRect/>
          </a:stretch>
        </p:blipFill>
        <p:spPr>
          <a:xfrm>
            <a:off x="6697250" y="312788"/>
            <a:ext cx="4997884" cy="4019494"/>
          </a:xfrm>
          <a:prstGeom prst="rect">
            <a:avLst/>
          </a:prstGeom>
        </p:spPr>
      </p:pic>
      <p:pic>
        <p:nvPicPr>
          <p:cNvPr id="7" name="Picture 7" descr="A picture containing text, businesscard&#10;&#10;Description automatically generated">
            <a:extLst>
              <a:ext uri="{FF2B5EF4-FFF2-40B4-BE49-F238E27FC236}">
                <a16:creationId xmlns:a16="http://schemas.microsoft.com/office/drawing/2014/main" id="{1E1E610A-D5A9-4764-BD60-6BBE79851D83}"/>
              </a:ext>
            </a:extLst>
          </p:cNvPr>
          <p:cNvPicPr>
            <a:picLocks noChangeAspect="1"/>
          </p:cNvPicPr>
          <p:nvPr/>
        </p:nvPicPr>
        <p:blipFill>
          <a:blip r:embed="rId5"/>
          <a:stretch>
            <a:fillRect/>
          </a:stretch>
        </p:blipFill>
        <p:spPr>
          <a:xfrm rot="2220000">
            <a:off x="7824592" y="3665226"/>
            <a:ext cx="2743200" cy="2951328"/>
          </a:xfrm>
          <a:prstGeom prst="rect">
            <a:avLst/>
          </a:prstGeom>
        </p:spPr>
      </p:pic>
    </p:spTree>
    <p:extLst>
      <p:ext uri="{BB962C8B-B14F-4D97-AF65-F5344CB8AC3E}">
        <p14:creationId xmlns:p14="http://schemas.microsoft.com/office/powerpoint/2010/main" val="602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87F6-CA06-4F16-8300-AB01FA0B7E44}"/>
              </a:ext>
            </a:extLst>
          </p:cNvPr>
          <p:cNvSpPr>
            <a:spLocks noGrp="1"/>
          </p:cNvSpPr>
          <p:nvPr>
            <p:ph idx="1"/>
          </p:nvPr>
        </p:nvSpPr>
        <p:spPr>
          <a:xfrm>
            <a:off x="501069" y="2049517"/>
            <a:ext cx="11189861" cy="4385898"/>
          </a:xfrm>
        </p:spPr>
        <p:txBody>
          <a:bodyPr>
            <a:normAutofit/>
          </a:bodyPr>
          <a:lstStyle/>
          <a:p>
            <a:pPr marL="0" indent="0">
              <a:buNone/>
            </a:pPr>
            <a:endParaRPr lang="en-GB" sz="2000">
              <a:solidFill>
                <a:srgbClr val="000000"/>
              </a:solidFill>
            </a:endParaRPr>
          </a:p>
          <a:p>
            <a:pPr marL="0" indent="0">
              <a:buFontTx/>
              <a:buNone/>
            </a:pPr>
            <a:endParaRPr lang="en-GB">
              <a:solidFill>
                <a:srgbClr val="000000"/>
              </a:solidFill>
            </a:endParaRPr>
          </a:p>
        </p:txBody>
      </p:sp>
      <p:pic>
        <p:nvPicPr>
          <p:cNvPr id="4" name="Picture 6" descr="White text on a black background&#10;&#10;Description automatically generated">
            <a:extLst>
              <a:ext uri="{FF2B5EF4-FFF2-40B4-BE49-F238E27FC236}">
                <a16:creationId xmlns:a16="http://schemas.microsoft.com/office/drawing/2014/main" id="{134101FF-5A98-4FBE-8487-E6463809E7C7}"/>
              </a:ext>
            </a:extLst>
          </p:cNvPr>
          <p:cNvPicPr>
            <a:picLocks noChangeAspect="1"/>
          </p:cNvPicPr>
          <p:nvPr/>
        </p:nvPicPr>
        <p:blipFill>
          <a:blip r:embed="rId3"/>
          <a:stretch>
            <a:fillRect/>
          </a:stretch>
        </p:blipFill>
        <p:spPr>
          <a:xfrm>
            <a:off x="501070" y="441436"/>
            <a:ext cx="3879742" cy="714256"/>
          </a:xfrm>
          <a:prstGeom prst="rect">
            <a:avLst/>
          </a:prstGeom>
        </p:spPr>
      </p:pic>
      <p:sp>
        <p:nvSpPr>
          <p:cNvPr id="6" name="TextBox 5">
            <a:extLst>
              <a:ext uri="{FF2B5EF4-FFF2-40B4-BE49-F238E27FC236}">
                <a16:creationId xmlns:a16="http://schemas.microsoft.com/office/drawing/2014/main" id="{D42FE3E5-BB83-45E6-8251-946B52E09EDD}"/>
              </a:ext>
            </a:extLst>
          </p:cNvPr>
          <p:cNvSpPr txBox="1"/>
          <p:nvPr/>
        </p:nvSpPr>
        <p:spPr>
          <a:xfrm>
            <a:off x="501069" y="1438628"/>
            <a:ext cx="7901952" cy="523220"/>
          </a:xfrm>
          <a:prstGeom prst="rect">
            <a:avLst/>
          </a:prstGeom>
          <a:noFill/>
        </p:spPr>
        <p:txBody>
          <a:bodyPr wrap="square" lIns="91440" tIns="45720" rIns="91440" bIns="45720" anchor="t">
            <a:spAutoFit/>
          </a:bodyPr>
          <a:lstStyle/>
          <a:p>
            <a:r>
              <a:rPr lang="en-GB" sz="2800" b="1" i="0" u="none" strike="noStrike">
                <a:solidFill>
                  <a:srgbClr val="000000"/>
                </a:solidFill>
                <a:effectLst/>
                <a:latin typeface="Ink Free"/>
              </a:rPr>
              <a:t>Stage 3 - How to </a:t>
            </a:r>
            <a:r>
              <a:rPr lang="en-GB" sz="2800" b="1">
                <a:solidFill>
                  <a:srgbClr val="000000"/>
                </a:solidFill>
                <a:latin typeface="Ink Free"/>
              </a:rPr>
              <a:t>Monoprint</a:t>
            </a:r>
            <a:endParaRPr lang="en-GB" sz="4000" b="1">
              <a:solidFill>
                <a:srgbClr val="000000"/>
              </a:solidFill>
              <a:latin typeface="Ink Free" panose="03080402000500000000" pitchFamily="66" charset="0"/>
            </a:endParaRPr>
          </a:p>
        </p:txBody>
      </p:sp>
      <p:sp>
        <p:nvSpPr>
          <p:cNvPr id="12" name="TextBox 11">
            <a:extLst>
              <a:ext uri="{FF2B5EF4-FFF2-40B4-BE49-F238E27FC236}">
                <a16:creationId xmlns:a16="http://schemas.microsoft.com/office/drawing/2014/main" id="{52029963-4080-4EFB-A096-2CB6D7E38DEA}"/>
              </a:ext>
            </a:extLst>
          </p:cNvPr>
          <p:cNvSpPr txBox="1"/>
          <p:nvPr/>
        </p:nvSpPr>
        <p:spPr>
          <a:xfrm>
            <a:off x="501069" y="2235099"/>
            <a:ext cx="6169012" cy="4093428"/>
          </a:xfrm>
          <a:prstGeom prst="rect">
            <a:avLst/>
          </a:prstGeom>
          <a:noFill/>
        </p:spPr>
        <p:txBody>
          <a:bodyPr wrap="square">
            <a:spAutoFit/>
          </a:bodyPr>
          <a:lstStyle/>
          <a:p>
            <a:pPr marL="457200" indent="-457200">
              <a:buFont typeface="+mj-lt"/>
              <a:buAutoNum type="arabicPeriod" startAt="11"/>
            </a:pPr>
            <a:r>
              <a:rPr lang="en-GB" sz="2000" b="0" i="0" u="none" strike="noStrike">
                <a:solidFill>
                  <a:srgbClr val="000000"/>
                </a:solidFill>
                <a:effectLst/>
              </a:rPr>
              <a:t>To make another print, either re-roll the ink to go again or wash the acetate off and add a new colour.</a:t>
            </a:r>
            <a:r>
              <a:rPr lang="en-GB" sz="2000"/>
              <a:t> </a:t>
            </a:r>
            <a:endParaRPr lang="en-GB" sz="2000">
              <a:solidFill>
                <a:srgbClr val="000000"/>
              </a:solidFill>
            </a:endParaRPr>
          </a:p>
          <a:p>
            <a:pPr marL="457200" indent="-457200">
              <a:buFont typeface="+mj-lt"/>
              <a:buAutoNum type="arabicPeriod" startAt="11"/>
            </a:pPr>
            <a:endParaRPr lang="en-GB" sz="2000" b="0" i="0" u="none" strike="noStrike">
              <a:solidFill>
                <a:srgbClr val="000000"/>
              </a:solidFill>
              <a:effectLst/>
            </a:endParaRPr>
          </a:p>
          <a:p>
            <a:pPr marL="457200" indent="-457200">
              <a:buFont typeface="+mj-lt"/>
              <a:buAutoNum type="arabicPeriod" startAt="11"/>
            </a:pPr>
            <a:r>
              <a:rPr lang="en-GB" sz="2000" b="0" i="0" u="none" strike="noStrike">
                <a:solidFill>
                  <a:srgbClr val="000000"/>
                </a:solidFill>
                <a:effectLst/>
              </a:rPr>
              <a:t>Try experimenting with different pressures for different thicknesses in your lines.</a:t>
            </a:r>
            <a:r>
              <a:rPr lang="en-GB" sz="2000"/>
              <a:t> </a:t>
            </a:r>
            <a:endParaRPr lang="en-GB" sz="2000">
              <a:solidFill>
                <a:srgbClr val="000000"/>
              </a:solidFill>
            </a:endParaRPr>
          </a:p>
          <a:p>
            <a:pPr marL="457200" indent="-457200">
              <a:buFont typeface="+mj-lt"/>
              <a:buAutoNum type="arabicPeriod" startAt="11"/>
            </a:pPr>
            <a:endParaRPr lang="en-GB" sz="2000" b="0" i="0" u="none" strike="noStrike">
              <a:solidFill>
                <a:srgbClr val="000000"/>
              </a:solidFill>
              <a:effectLst/>
            </a:endParaRPr>
          </a:p>
          <a:p>
            <a:pPr marL="457200" indent="-457200">
              <a:buFont typeface="+mj-lt"/>
              <a:buAutoNum type="arabicPeriod" startAt="11"/>
            </a:pPr>
            <a:r>
              <a:rPr lang="en-GB" sz="2000" b="0" i="0" u="none" strike="noStrike">
                <a:solidFill>
                  <a:srgbClr val="000000"/>
                </a:solidFill>
                <a:effectLst/>
              </a:rPr>
              <a:t>Once your prints are fully dry, cut them up and stick them into the different pages of your zine.</a:t>
            </a:r>
          </a:p>
          <a:p>
            <a:pPr marL="342900" indent="-342900">
              <a:buFont typeface="+mj-lt"/>
              <a:buAutoNum type="arabicPeriod" startAt="11"/>
            </a:pPr>
            <a:endParaRPr lang="en-GB" sz="2000">
              <a:solidFill>
                <a:srgbClr val="000000"/>
              </a:solidFill>
            </a:endParaRPr>
          </a:p>
          <a:p>
            <a:pPr marL="457200" indent="-457200">
              <a:buFont typeface="+mj-lt"/>
              <a:buAutoNum type="arabicPeriod" startAt="11"/>
            </a:pPr>
            <a:r>
              <a:rPr lang="en-GB" sz="2000" b="0" i="0" u="none" strike="noStrike">
                <a:solidFill>
                  <a:srgbClr val="000000"/>
                </a:solidFill>
                <a:effectLst/>
              </a:rPr>
              <a:t>Add a title page to your zine and </a:t>
            </a:r>
            <a:r>
              <a:rPr lang="en-GB" sz="2000" b="0" i="0" u="none" strike="noStrike">
                <a:effectLst/>
              </a:rPr>
              <a:t>annotations</a:t>
            </a:r>
            <a:r>
              <a:rPr lang="en-GB" sz="2000" b="0" i="0" u="none" strike="noStrike">
                <a:solidFill>
                  <a:srgbClr val="000000"/>
                </a:solidFill>
                <a:effectLst/>
              </a:rPr>
              <a:t> (explanatory notes) which explain the lifecycle stages of your animal.</a:t>
            </a:r>
            <a:r>
              <a:rPr lang="en-GB" sz="2000"/>
              <a:t> </a:t>
            </a:r>
          </a:p>
          <a:p>
            <a:endParaRPr lang="en-GB" sz="2000"/>
          </a:p>
        </p:txBody>
      </p:sp>
      <p:pic>
        <p:nvPicPr>
          <p:cNvPr id="2" name="Picture 4" descr="A picture containing text, picture frame&#10;&#10;Description automatically generated">
            <a:extLst>
              <a:ext uri="{FF2B5EF4-FFF2-40B4-BE49-F238E27FC236}">
                <a16:creationId xmlns:a16="http://schemas.microsoft.com/office/drawing/2014/main" id="{187F0B55-C09A-429E-B0C8-597CFB01C9B3}"/>
              </a:ext>
            </a:extLst>
          </p:cNvPr>
          <p:cNvPicPr>
            <a:picLocks noChangeAspect="1"/>
          </p:cNvPicPr>
          <p:nvPr/>
        </p:nvPicPr>
        <p:blipFill>
          <a:blip r:embed="rId4"/>
          <a:stretch>
            <a:fillRect/>
          </a:stretch>
        </p:blipFill>
        <p:spPr>
          <a:xfrm>
            <a:off x="8857989" y="823804"/>
            <a:ext cx="2743200" cy="3310612"/>
          </a:xfrm>
          <a:prstGeom prst="rect">
            <a:avLst/>
          </a:prstGeom>
        </p:spPr>
      </p:pic>
      <p:pic>
        <p:nvPicPr>
          <p:cNvPr id="5" name="Picture 6" descr="A picture containing text&#10;&#10;Description automatically generated">
            <a:extLst>
              <a:ext uri="{FF2B5EF4-FFF2-40B4-BE49-F238E27FC236}">
                <a16:creationId xmlns:a16="http://schemas.microsoft.com/office/drawing/2014/main" id="{4A8953E2-45A0-459C-A6DC-C68F3CF385B2}"/>
              </a:ext>
            </a:extLst>
          </p:cNvPr>
          <p:cNvPicPr>
            <a:picLocks noChangeAspect="1"/>
          </p:cNvPicPr>
          <p:nvPr/>
        </p:nvPicPr>
        <p:blipFill>
          <a:blip r:embed="rId5"/>
          <a:stretch>
            <a:fillRect/>
          </a:stretch>
        </p:blipFill>
        <p:spPr>
          <a:xfrm>
            <a:off x="6843386" y="408459"/>
            <a:ext cx="2743200" cy="2951328"/>
          </a:xfrm>
          <a:prstGeom prst="rect">
            <a:avLst/>
          </a:prstGeom>
        </p:spPr>
      </p:pic>
      <p:pic>
        <p:nvPicPr>
          <p:cNvPr id="7" name="Picture 11" descr="A picture containing text&#10;&#10;Description automatically generated">
            <a:extLst>
              <a:ext uri="{FF2B5EF4-FFF2-40B4-BE49-F238E27FC236}">
                <a16:creationId xmlns:a16="http://schemas.microsoft.com/office/drawing/2014/main" id="{9A5B4830-405B-4D60-81CE-BB114BF682CC}"/>
              </a:ext>
            </a:extLst>
          </p:cNvPr>
          <p:cNvPicPr>
            <a:picLocks noChangeAspect="1"/>
          </p:cNvPicPr>
          <p:nvPr/>
        </p:nvPicPr>
        <p:blipFill>
          <a:blip r:embed="rId6"/>
          <a:stretch>
            <a:fillRect/>
          </a:stretch>
        </p:blipFill>
        <p:spPr>
          <a:xfrm>
            <a:off x="7389939" y="3740565"/>
            <a:ext cx="2194560" cy="2430439"/>
          </a:xfrm>
          <a:prstGeom prst="rect">
            <a:avLst/>
          </a:prstGeom>
        </p:spPr>
      </p:pic>
    </p:spTree>
    <p:extLst>
      <p:ext uri="{BB962C8B-B14F-4D97-AF65-F5344CB8AC3E}">
        <p14:creationId xmlns:p14="http://schemas.microsoft.com/office/powerpoint/2010/main" val="412531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F2FDA4-E250-4E4F-9E80-620CDF84D49F}"/>
              </a:ext>
            </a:extLst>
          </p:cNvPr>
          <p:cNvSpPr/>
          <p:nvPr/>
        </p:nvSpPr>
        <p:spPr>
          <a:xfrm>
            <a:off x="-10438" y="2332424"/>
            <a:ext cx="4261855" cy="605581"/>
          </a:xfrm>
          <a:prstGeom prst="rect">
            <a:avLst/>
          </a:prstGeom>
          <a:solidFill>
            <a:srgbClr val="FAC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a:solidFill>
                  <a:schemeClr val="tx1"/>
                </a:solidFill>
                <a:hlinkClick r:id="rId3">
                  <a:extLst>
                    <a:ext uri="{A12FA001-AC4F-418D-AE19-62706E023703}">
                      <ahyp:hlinkClr xmlns:ahyp="http://schemas.microsoft.com/office/drawing/2018/hyperlinkcolor" val="tx"/>
                    </a:ext>
                  </a:extLst>
                </a:hlinkClick>
              </a:rPr>
              <a:t>Sangeeta Gupta </a:t>
            </a:r>
            <a:endParaRPr lang="en-US" sz="3200" b="1">
              <a:solidFill>
                <a:schemeClr val="tx1"/>
              </a:solidFill>
            </a:endParaRPr>
          </a:p>
        </p:txBody>
      </p:sp>
      <p:pic>
        <p:nvPicPr>
          <p:cNvPr id="7" name="Picture 7">
            <a:extLst>
              <a:ext uri="{FF2B5EF4-FFF2-40B4-BE49-F238E27FC236}">
                <a16:creationId xmlns:a16="http://schemas.microsoft.com/office/drawing/2014/main" id="{7C711223-68F8-457C-8E1A-1F9262CE32A7}"/>
              </a:ext>
            </a:extLst>
          </p:cNvPr>
          <p:cNvPicPr>
            <a:picLocks noChangeAspect="1"/>
          </p:cNvPicPr>
          <p:nvPr/>
        </p:nvPicPr>
        <p:blipFill>
          <a:blip r:embed="rId4"/>
          <a:stretch>
            <a:fillRect/>
          </a:stretch>
        </p:blipFill>
        <p:spPr>
          <a:xfrm>
            <a:off x="794597" y="755396"/>
            <a:ext cx="6426200" cy="935155"/>
          </a:xfrm>
          <a:prstGeom prst="rect">
            <a:avLst/>
          </a:prstGeom>
        </p:spPr>
      </p:pic>
      <p:sp>
        <p:nvSpPr>
          <p:cNvPr id="5" name="Rectangle 4">
            <a:extLst>
              <a:ext uri="{FF2B5EF4-FFF2-40B4-BE49-F238E27FC236}">
                <a16:creationId xmlns:a16="http://schemas.microsoft.com/office/drawing/2014/main" id="{ADC7DA84-AA68-4493-95B1-DF1F8C5E8D74}"/>
              </a:ext>
            </a:extLst>
          </p:cNvPr>
          <p:cNvSpPr/>
          <p:nvPr/>
        </p:nvSpPr>
        <p:spPr>
          <a:xfrm>
            <a:off x="-10438" y="3579878"/>
            <a:ext cx="4261855" cy="605581"/>
          </a:xfrm>
          <a:prstGeom prst="rect">
            <a:avLst/>
          </a:prstGeom>
          <a:solidFill>
            <a:srgbClr val="FAC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a:solidFill>
                  <a:schemeClr val="tx1"/>
                </a:solidFill>
                <a:hlinkClick r:id="rId5">
                  <a:extLst>
                    <a:ext uri="{A12FA001-AC4F-418D-AE19-62706E023703}">
                      <ahyp:hlinkClr xmlns:ahyp="http://schemas.microsoft.com/office/drawing/2018/hyperlinkcolor" val="tx"/>
                    </a:ext>
                  </a:extLst>
                </a:hlinkClick>
              </a:rPr>
              <a:t>Georgina Brown </a:t>
            </a:r>
            <a:endParaRPr lang="en-US" sz="3200" b="1">
              <a:solidFill>
                <a:schemeClr val="tx1"/>
              </a:solidFill>
            </a:endParaRPr>
          </a:p>
        </p:txBody>
      </p:sp>
      <p:sp>
        <p:nvSpPr>
          <p:cNvPr id="6" name="Rectangle 5">
            <a:extLst>
              <a:ext uri="{FF2B5EF4-FFF2-40B4-BE49-F238E27FC236}">
                <a16:creationId xmlns:a16="http://schemas.microsoft.com/office/drawing/2014/main" id="{B8715608-11FE-422F-A91A-765B3E992E53}"/>
              </a:ext>
            </a:extLst>
          </p:cNvPr>
          <p:cNvSpPr/>
          <p:nvPr/>
        </p:nvSpPr>
        <p:spPr>
          <a:xfrm>
            <a:off x="-10438" y="4827332"/>
            <a:ext cx="4261855" cy="605581"/>
          </a:xfrm>
          <a:prstGeom prst="rect">
            <a:avLst/>
          </a:prstGeom>
          <a:solidFill>
            <a:srgbClr val="FAC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200" b="1">
              <a:solidFill>
                <a:schemeClr val="tx1"/>
              </a:solidFill>
              <a:hlinkClick r:id="rId6">
                <a:extLst>
                  <a:ext uri="{A12FA001-AC4F-418D-AE19-62706E023703}">
                    <ahyp:hlinkClr xmlns:ahyp="http://schemas.microsoft.com/office/drawing/2018/hyperlinkcolor" val="tx"/>
                  </a:ext>
                </a:extLst>
              </a:hlinkClick>
            </a:endParaRPr>
          </a:p>
          <a:p>
            <a:pPr algn="r"/>
            <a:r>
              <a:rPr lang="en-GB" sz="3200" b="1" err="1">
                <a:solidFill>
                  <a:schemeClr val="tx1"/>
                </a:solidFill>
                <a:hlinkClick r:id="rId6">
                  <a:extLst>
                    <a:ext uri="{A12FA001-AC4F-418D-AE19-62706E023703}">
                      <ahyp:hlinkClr xmlns:ahyp="http://schemas.microsoft.com/office/drawing/2018/hyperlinkcolor" val="tx"/>
                    </a:ext>
                  </a:extLst>
                </a:hlinkClick>
              </a:rPr>
              <a:t>Naum</a:t>
            </a:r>
            <a:r>
              <a:rPr lang="en-GB" sz="3200" b="1">
                <a:solidFill>
                  <a:schemeClr val="tx1"/>
                </a:solidFill>
                <a:hlinkClick r:id="rId6">
                  <a:extLst>
                    <a:ext uri="{A12FA001-AC4F-418D-AE19-62706E023703}">
                      <ahyp:hlinkClr xmlns:ahyp="http://schemas.microsoft.com/office/drawing/2018/hyperlinkcolor" val="tx"/>
                    </a:ext>
                  </a:extLst>
                </a:hlinkClick>
              </a:rPr>
              <a:t> Gabo </a:t>
            </a:r>
            <a:endParaRPr lang="en-GB" sz="3200" b="1">
              <a:solidFill>
                <a:schemeClr val="tx1"/>
              </a:solidFill>
            </a:endParaRPr>
          </a:p>
          <a:p>
            <a:pPr algn="r"/>
            <a:endParaRPr lang="en-US" sz="3200" b="1">
              <a:solidFill>
                <a:schemeClr val="tx1"/>
              </a:solidFill>
            </a:endParaRPr>
          </a:p>
        </p:txBody>
      </p:sp>
      <p:sp>
        <p:nvSpPr>
          <p:cNvPr id="15" name="TextBox 14">
            <a:extLst>
              <a:ext uri="{FF2B5EF4-FFF2-40B4-BE49-F238E27FC236}">
                <a16:creationId xmlns:a16="http://schemas.microsoft.com/office/drawing/2014/main" id="{A5331E0D-7E08-4360-8073-42AE13244501}"/>
              </a:ext>
            </a:extLst>
          </p:cNvPr>
          <p:cNvSpPr txBox="1"/>
          <p:nvPr/>
        </p:nvSpPr>
        <p:spPr>
          <a:xfrm>
            <a:off x="4850071" y="2220674"/>
            <a:ext cx="6750268" cy="3323987"/>
          </a:xfrm>
          <a:prstGeom prst="rect">
            <a:avLst/>
          </a:prstGeom>
          <a:noFill/>
        </p:spPr>
        <p:txBody>
          <a:bodyPr wrap="square">
            <a:spAutoFit/>
          </a:bodyPr>
          <a:lstStyle/>
          <a:p>
            <a:r>
              <a:rPr lang="en-GB" sz="2000" i="1">
                <a:solidFill>
                  <a:srgbClr val="000000"/>
                </a:solidFill>
              </a:rPr>
              <a:t>“</a:t>
            </a:r>
            <a:r>
              <a:rPr lang="en-GB" sz="2000" b="0" i="1" u="none" strike="noStrike">
                <a:solidFill>
                  <a:srgbClr val="000000"/>
                </a:solidFill>
                <a:effectLst/>
              </a:rPr>
              <a:t>Look at Sangeeta's abstract prints. Look at ways of creating backgrounds for prints'' </a:t>
            </a:r>
            <a:r>
              <a:rPr lang="en-GB" sz="2000" b="0" i="0" u="none" strike="noStrike">
                <a:solidFill>
                  <a:srgbClr val="000000"/>
                </a:solidFill>
                <a:effectLst/>
              </a:rPr>
              <a:t>Gill</a:t>
            </a:r>
            <a:r>
              <a:rPr lang="en-GB" sz="2000"/>
              <a:t> </a:t>
            </a:r>
          </a:p>
          <a:p>
            <a:endParaRPr lang="en-GB" sz="2000" b="0" i="0" u="none" strike="noStrike">
              <a:solidFill>
                <a:srgbClr val="000000"/>
              </a:solidFill>
              <a:effectLst/>
            </a:endParaRPr>
          </a:p>
          <a:p>
            <a:endParaRPr lang="en-GB" sz="2000" b="0" i="0" u="none" strike="noStrike">
              <a:solidFill>
                <a:srgbClr val="000000"/>
              </a:solidFill>
              <a:effectLst/>
            </a:endParaRPr>
          </a:p>
          <a:p>
            <a:r>
              <a:rPr lang="en-GB" sz="2000" i="1">
                <a:solidFill>
                  <a:srgbClr val="000000"/>
                </a:solidFill>
              </a:rPr>
              <a:t>“</a:t>
            </a:r>
            <a:r>
              <a:rPr lang="en-GB" sz="2000" b="0" i="1" u="none" strike="noStrike">
                <a:solidFill>
                  <a:srgbClr val="000000"/>
                </a:solidFill>
                <a:effectLst/>
              </a:rPr>
              <a:t>For detail in drawings into ink. Create layered monoprints using the two techniques - perhaps using some of the animals and fossils studied in the science investigations'' </a:t>
            </a:r>
            <a:r>
              <a:rPr lang="en-GB" sz="2000" b="0" i="0" u="none" strike="noStrike">
                <a:solidFill>
                  <a:srgbClr val="000000"/>
                </a:solidFill>
                <a:effectLst/>
              </a:rPr>
              <a:t>Gill</a:t>
            </a:r>
            <a:r>
              <a:rPr lang="en-GB" sz="2000"/>
              <a:t> </a:t>
            </a:r>
          </a:p>
          <a:p>
            <a:endParaRPr lang="en-GB" sz="1050" b="0" i="0" u="none" strike="noStrike">
              <a:solidFill>
                <a:srgbClr val="000000"/>
              </a:solidFill>
              <a:effectLst/>
            </a:endParaRPr>
          </a:p>
          <a:p>
            <a:endParaRPr lang="en-GB" b="0" i="0" u="none" strike="noStrike">
              <a:solidFill>
                <a:srgbClr val="000000"/>
              </a:solidFill>
              <a:effectLst/>
            </a:endParaRPr>
          </a:p>
          <a:p>
            <a:r>
              <a:rPr lang="en-GB" sz="2000" i="1">
                <a:solidFill>
                  <a:srgbClr val="000000"/>
                </a:solidFill>
              </a:rPr>
              <a:t>“</a:t>
            </a:r>
            <a:r>
              <a:rPr lang="en-GB" sz="2000" b="0" i="1" u="none" strike="noStrike">
                <a:solidFill>
                  <a:srgbClr val="000000"/>
                </a:solidFill>
                <a:effectLst/>
              </a:rPr>
              <a:t>I have always really loved Gabo's monoprint series, and how he draws so carefully directly into the ink'' </a:t>
            </a:r>
            <a:r>
              <a:rPr lang="en-GB" sz="2000" b="0" i="0" u="none" strike="noStrike">
                <a:solidFill>
                  <a:srgbClr val="000000"/>
                </a:solidFill>
                <a:effectLst/>
              </a:rPr>
              <a:t>Kaitlin</a:t>
            </a:r>
            <a:r>
              <a:rPr lang="en-GB" sz="2000"/>
              <a:t> </a:t>
            </a:r>
            <a:endParaRPr lang="en-GB" sz="2000" b="0" i="0" u="none" strike="noStrike">
              <a:solidFill>
                <a:srgbClr val="000000"/>
              </a:solidFill>
              <a:effectLst/>
            </a:endParaRPr>
          </a:p>
        </p:txBody>
      </p:sp>
    </p:spTree>
    <p:extLst>
      <p:ext uri="{BB962C8B-B14F-4D97-AF65-F5344CB8AC3E}">
        <p14:creationId xmlns:p14="http://schemas.microsoft.com/office/powerpoint/2010/main" val="10214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DF342-FF38-4705-B684-5F83A8B49738}"/>
              </a:ext>
            </a:extLst>
          </p:cNvPr>
          <p:cNvSpPr>
            <a:spLocks noGrp="1"/>
          </p:cNvSpPr>
          <p:nvPr>
            <p:ph type="title"/>
          </p:nvPr>
        </p:nvSpPr>
        <p:spPr/>
        <p:txBody>
          <a:bodyPr/>
          <a:lstStyle/>
          <a:p>
            <a:r>
              <a:rPr lang="en-GB" sz="4400">
                <a:effectLst/>
                <a:latin typeface="Avenir"/>
                <a:ea typeface="Calibri" panose="020F0502020204030204" pitchFamily="34" charset="0"/>
                <a:cs typeface="Arial" panose="020B0604020202020204" pitchFamily="34" charset="0"/>
              </a:rPr>
              <a:t>Evolution: Fossils</a:t>
            </a:r>
            <a:br>
              <a:rPr lang="en-GB" sz="4400">
                <a:effectLst/>
                <a:latin typeface="Calibri" panose="020F0502020204030204" pitchFamily="34" charset="0"/>
                <a:ea typeface="Calibri" panose="020F0502020204030204" pitchFamily="34" charset="0"/>
              </a:rPr>
            </a:br>
            <a:endParaRPr lang="en-GB"/>
          </a:p>
        </p:txBody>
      </p:sp>
      <p:pic>
        <p:nvPicPr>
          <p:cNvPr id="4" name="Picture 4" descr="Diagram&#10;&#10;Description automatically generated">
            <a:extLst>
              <a:ext uri="{FF2B5EF4-FFF2-40B4-BE49-F238E27FC236}">
                <a16:creationId xmlns:a16="http://schemas.microsoft.com/office/drawing/2014/main" id="{124AA776-D65A-4360-A15F-FA76E788DEC6}"/>
              </a:ext>
            </a:extLst>
          </p:cNvPr>
          <p:cNvPicPr>
            <a:picLocks noChangeAspect="1"/>
          </p:cNvPicPr>
          <p:nvPr/>
        </p:nvPicPr>
        <p:blipFill>
          <a:blip r:embed="rId3"/>
          <a:stretch>
            <a:fillRect/>
          </a:stretch>
        </p:blipFill>
        <p:spPr>
          <a:xfrm>
            <a:off x="0" y="-4445"/>
            <a:ext cx="12232640" cy="6866890"/>
          </a:xfrm>
          <a:prstGeom prst="rect">
            <a:avLst/>
          </a:prstGeom>
        </p:spPr>
      </p:pic>
      <p:sp>
        <p:nvSpPr>
          <p:cNvPr id="3" name="Content Placeholder 2">
            <a:extLst>
              <a:ext uri="{FF2B5EF4-FFF2-40B4-BE49-F238E27FC236}">
                <a16:creationId xmlns:a16="http://schemas.microsoft.com/office/drawing/2014/main" id="{B84C5E7C-F2CF-4E4A-963D-13109E58217B}"/>
              </a:ext>
            </a:extLst>
          </p:cNvPr>
          <p:cNvSpPr>
            <a:spLocks noGrp="1"/>
          </p:cNvSpPr>
          <p:nvPr>
            <p:ph idx="1"/>
          </p:nvPr>
        </p:nvSpPr>
        <p:spPr>
          <a:xfrm>
            <a:off x="2299569" y="4521120"/>
            <a:ext cx="9054231" cy="1655843"/>
          </a:xfrm>
        </p:spPr>
        <p:txBody>
          <a:bodyPr vert="horz" lIns="91440" tIns="45720" rIns="91440" bIns="45720" rtlCol="0" anchor="t">
            <a:normAutofit/>
          </a:bodyPr>
          <a:lstStyle/>
          <a:p>
            <a:pPr marL="0" indent="0">
              <a:buNone/>
            </a:pPr>
            <a:r>
              <a:rPr lang="en-GB" sz="4400" b="1">
                <a:latin typeface="Ink Free"/>
              </a:rPr>
              <a:t>With Year 6</a:t>
            </a:r>
            <a:r>
              <a:rPr lang="en-GB" b="1">
                <a:latin typeface="Ink Free" panose="03080402000500000000" pitchFamily="66" charset="0"/>
                <a:ea typeface="Calibri" panose="020F0502020204030204" pitchFamily="34" charset="0"/>
                <a:cs typeface="Arial" panose="020B0604020202020204" pitchFamily="34" charset="0"/>
              </a:rPr>
              <a:t> </a:t>
            </a:r>
            <a:endParaRPr lang="en-GB" b="1">
              <a:latin typeface="Ink Free" panose="03080402000500000000" pitchFamily="66" charset="0"/>
            </a:endParaRPr>
          </a:p>
        </p:txBody>
      </p:sp>
    </p:spTree>
    <p:extLst>
      <p:ext uri="{BB962C8B-B14F-4D97-AF65-F5344CB8AC3E}">
        <p14:creationId xmlns:p14="http://schemas.microsoft.com/office/powerpoint/2010/main" val="311164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086B2E-DDD6-4FD3-BCFD-6712E77BE942}"/>
              </a:ext>
            </a:extLst>
          </p:cNvPr>
          <p:cNvSpPr>
            <a:spLocks noGrp="1"/>
          </p:cNvSpPr>
          <p:nvPr>
            <p:ph idx="1"/>
          </p:nvPr>
        </p:nvSpPr>
        <p:spPr>
          <a:xfrm>
            <a:off x="835479" y="2730234"/>
            <a:ext cx="7503303" cy="1669107"/>
          </a:xfrm>
        </p:spPr>
        <p:txBody>
          <a:bodyPr>
            <a:normAutofit fontScale="40000" lnSpcReduction="20000"/>
          </a:bodyPr>
          <a:lstStyle/>
          <a:p>
            <a:pPr marL="0" indent="0">
              <a:buNone/>
            </a:pPr>
            <a:endParaRPr lang="en-GB" sz="1800">
              <a:solidFill>
                <a:srgbClr val="000000"/>
              </a:solidFill>
            </a:endParaRPr>
          </a:p>
          <a:p>
            <a:pPr marL="0" indent="0">
              <a:buNone/>
            </a:pPr>
            <a:r>
              <a:rPr lang="en-GB" sz="6000" b="1">
                <a:solidFill>
                  <a:srgbClr val="000000"/>
                </a:solidFill>
              </a:rPr>
              <a:t>You will need:</a:t>
            </a:r>
            <a:endParaRPr lang="en-GB" sz="6000">
              <a:solidFill>
                <a:srgbClr val="000000"/>
              </a:solidFill>
            </a:endParaRPr>
          </a:p>
          <a:p>
            <a:pPr marL="0" indent="0">
              <a:lnSpc>
                <a:spcPct val="120000"/>
              </a:lnSpc>
              <a:buNone/>
            </a:pPr>
            <a:r>
              <a:rPr lang="en-GB" sz="5000" b="0" i="0" u="none" strike="noStrike">
                <a:solidFill>
                  <a:srgbClr val="000000"/>
                </a:solidFill>
                <a:effectLst/>
              </a:rPr>
              <a:t>A selection of reference images which provide evidence for evolution: </a:t>
            </a:r>
            <a:r>
              <a:rPr lang="en-GB" sz="5000" b="1" i="0" u="none" strike="noStrike">
                <a:solidFill>
                  <a:srgbClr val="000000"/>
                </a:solidFill>
                <a:effectLst/>
                <a:latin typeface="Ink Free" panose="03080402000500000000" pitchFamily="66" charset="0"/>
              </a:rPr>
              <a:t>Top tip: </a:t>
            </a:r>
            <a:r>
              <a:rPr lang="en-GB" sz="5000" i="1">
                <a:solidFill>
                  <a:srgbClr val="000000"/>
                </a:solidFill>
                <a:effectLst/>
                <a:latin typeface="Ink Free" panose="03080402000500000000" pitchFamily="66" charset="0"/>
                <a:ea typeface="Times New Roman" panose="02020603050405020304" pitchFamily="18" charset="0"/>
              </a:rPr>
              <a:t>a Google search will show some great images of flat fish, ferns and horses for example</a:t>
            </a:r>
            <a:endParaRPr lang="en-GB" sz="5000" i="1">
              <a:latin typeface="Ink Free" panose="03080402000500000000" pitchFamily="66" charset="0"/>
            </a:endParaRPr>
          </a:p>
          <a:p>
            <a:pPr marL="0" indent="0">
              <a:buNone/>
            </a:pPr>
            <a:endParaRPr lang="en-GB" sz="1800" b="0" i="0" u="none" strike="noStrike">
              <a:solidFill>
                <a:srgbClr val="000000"/>
              </a:solidFill>
              <a:effectLst/>
              <a:latin typeface="Arial" panose="020B0604020202020204" pitchFamily="34" charset="0"/>
            </a:endParaRPr>
          </a:p>
          <a:p>
            <a:pPr marL="0" indent="0">
              <a:buNone/>
            </a:pPr>
            <a:endParaRPr lang="en-GB" sz="1800">
              <a:solidFill>
                <a:srgbClr val="000000"/>
              </a:solidFill>
              <a:latin typeface="Arial" panose="020B0604020202020204" pitchFamily="34" charset="0"/>
            </a:endParaRPr>
          </a:p>
          <a:p>
            <a:pPr marL="0" indent="0">
              <a:buNone/>
            </a:pPr>
            <a:endParaRPr lang="en-GB"/>
          </a:p>
          <a:p>
            <a:pPr marL="0" indent="0">
              <a:buNone/>
            </a:pPr>
            <a:endParaRPr lang="en-GB"/>
          </a:p>
          <a:p>
            <a:pPr marL="0" indent="0">
              <a:buNone/>
            </a:pPr>
            <a:endParaRPr lang="en-GB"/>
          </a:p>
        </p:txBody>
      </p:sp>
      <p:sp>
        <p:nvSpPr>
          <p:cNvPr id="5" name="Rectangle 4">
            <a:extLst>
              <a:ext uri="{FF2B5EF4-FFF2-40B4-BE49-F238E27FC236}">
                <a16:creationId xmlns:a16="http://schemas.microsoft.com/office/drawing/2014/main" id="{13BDC1A6-88A9-48B9-9E62-6674BE648480}"/>
              </a:ext>
            </a:extLst>
          </p:cNvPr>
          <p:cNvSpPr/>
          <p:nvPr/>
        </p:nvSpPr>
        <p:spPr>
          <a:xfrm>
            <a:off x="-2117" y="-2117"/>
            <a:ext cx="12382499" cy="910166"/>
          </a:xfrm>
          <a:prstGeom prst="rect">
            <a:avLst/>
          </a:prstGeom>
          <a:solidFill>
            <a:srgbClr val="8C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3D85890-7529-43BD-ABEC-386D7C0828B4}"/>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solidFill>
                  <a:schemeClr val="bg1"/>
                </a:solidFill>
              </a:rPr>
              <a:t>Classification activity</a:t>
            </a:r>
            <a:r>
              <a:rPr lang="en-GB" sz="4000" b="1" i="1">
                <a:solidFill>
                  <a:schemeClr val="accent4">
                    <a:lumMod val="75000"/>
                  </a:schemeClr>
                </a:solidFill>
              </a:rPr>
              <a:t> </a:t>
            </a:r>
            <a:br>
              <a:rPr lang="en-GB" sz="3200" i="1"/>
            </a:br>
            <a:r>
              <a:rPr lang="en-GB" sz="3100" i="1"/>
              <a:t>   </a:t>
            </a:r>
            <a:r>
              <a:rPr lang="en-GB" sz="1400" i="1"/>
              <a:t>  </a:t>
            </a:r>
            <a:endParaRPr lang="en-GB" i="1"/>
          </a:p>
        </p:txBody>
      </p:sp>
      <p:pic>
        <p:nvPicPr>
          <p:cNvPr id="10" name="Picture 10" descr="A picture containing logo&#10;&#10;Description automatically generated">
            <a:extLst>
              <a:ext uri="{FF2B5EF4-FFF2-40B4-BE49-F238E27FC236}">
                <a16:creationId xmlns:a16="http://schemas.microsoft.com/office/drawing/2014/main" id="{BA91FDED-6E3B-4332-93BB-8703DAD85036}"/>
              </a:ext>
            </a:extLst>
          </p:cNvPr>
          <p:cNvPicPr>
            <a:picLocks noChangeAspect="1"/>
          </p:cNvPicPr>
          <p:nvPr/>
        </p:nvPicPr>
        <p:blipFill>
          <a:blip r:embed="rId3"/>
          <a:stretch>
            <a:fillRect/>
          </a:stretch>
        </p:blipFill>
        <p:spPr>
          <a:xfrm>
            <a:off x="843280" y="1230149"/>
            <a:ext cx="3830320" cy="851113"/>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38B7A701-5AC7-4A2D-AE56-2136DCEA039F}"/>
              </a:ext>
            </a:extLst>
          </p:cNvPr>
          <p:cNvPicPr>
            <a:picLocks noChangeAspect="1"/>
          </p:cNvPicPr>
          <p:nvPr/>
        </p:nvPicPr>
        <p:blipFill>
          <a:blip r:embed="rId4"/>
          <a:stretch>
            <a:fillRect/>
          </a:stretch>
        </p:blipFill>
        <p:spPr>
          <a:xfrm>
            <a:off x="7802880" y="3764173"/>
            <a:ext cx="1991360" cy="2834854"/>
          </a:xfrm>
          <a:prstGeom prst="rect">
            <a:avLst/>
          </a:prstGeom>
        </p:spPr>
      </p:pic>
      <p:pic>
        <p:nvPicPr>
          <p:cNvPr id="2" name="Picture 3" descr="A picture containing text&#10;&#10;Description automatically generated">
            <a:extLst>
              <a:ext uri="{FF2B5EF4-FFF2-40B4-BE49-F238E27FC236}">
                <a16:creationId xmlns:a16="http://schemas.microsoft.com/office/drawing/2014/main" id="{B4FE4DD9-C7CD-4954-8132-64D0DCBB8191}"/>
              </a:ext>
            </a:extLst>
          </p:cNvPr>
          <p:cNvPicPr>
            <a:picLocks noChangeAspect="1"/>
          </p:cNvPicPr>
          <p:nvPr/>
        </p:nvPicPr>
        <p:blipFill>
          <a:blip r:embed="rId5"/>
          <a:stretch>
            <a:fillRect/>
          </a:stretch>
        </p:blipFill>
        <p:spPr>
          <a:xfrm>
            <a:off x="843280" y="4936327"/>
            <a:ext cx="1402080" cy="1669106"/>
          </a:xfrm>
          <a:prstGeom prst="rect">
            <a:avLst/>
          </a:prstGeom>
        </p:spPr>
      </p:pic>
      <p:pic>
        <p:nvPicPr>
          <p:cNvPr id="4" name="Picture 5" descr="A picture containing logo&#10;&#10;Description automatically generated">
            <a:extLst>
              <a:ext uri="{FF2B5EF4-FFF2-40B4-BE49-F238E27FC236}">
                <a16:creationId xmlns:a16="http://schemas.microsoft.com/office/drawing/2014/main" id="{671B81CC-6104-41AF-8D15-448C25BEFE8D}"/>
              </a:ext>
            </a:extLst>
          </p:cNvPr>
          <p:cNvPicPr>
            <a:picLocks noChangeAspect="1"/>
          </p:cNvPicPr>
          <p:nvPr/>
        </p:nvPicPr>
        <p:blipFill>
          <a:blip r:embed="rId6"/>
          <a:stretch>
            <a:fillRect/>
          </a:stretch>
        </p:blipFill>
        <p:spPr>
          <a:xfrm>
            <a:off x="2875280" y="4746600"/>
            <a:ext cx="1788160" cy="1855520"/>
          </a:xfrm>
          <a:prstGeom prst="rect">
            <a:avLst/>
          </a:prstGeom>
        </p:spPr>
      </p:pic>
      <p:pic>
        <p:nvPicPr>
          <p:cNvPr id="6" name="Picture 7" descr="A picture containing text&#10;&#10;Description automatically generated">
            <a:extLst>
              <a:ext uri="{FF2B5EF4-FFF2-40B4-BE49-F238E27FC236}">
                <a16:creationId xmlns:a16="http://schemas.microsoft.com/office/drawing/2014/main" id="{75DD70A6-75AC-4401-942C-E5FFE50BA304}"/>
              </a:ext>
            </a:extLst>
          </p:cNvPr>
          <p:cNvPicPr>
            <a:picLocks noChangeAspect="1"/>
          </p:cNvPicPr>
          <p:nvPr/>
        </p:nvPicPr>
        <p:blipFill>
          <a:blip r:embed="rId7"/>
          <a:stretch>
            <a:fillRect/>
          </a:stretch>
        </p:blipFill>
        <p:spPr>
          <a:xfrm>
            <a:off x="5384800" y="4429819"/>
            <a:ext cx="1981200" cy="2184282"/>
          </a:xfrm>
          <a:prstGeom prst="rect">
            <a:avLst/>
          </a:prstGeom>
        </p:spPr>
      </p:pic>
      <p:pic>
        <p:nvPicPr>
          <p:cNvPr id="9" name="Picture 10" descr="A picture containing text&#10;&#10;Description automatically generated">
            <a:extLst>
              <a:ext uri="{FF2B5EF4-FFF2-40B4-BE49-F238E27FC236}">
                <a16:creationId xmlns:a16="http://schemas.microsoft.com/office/drawing/2014/main" id="{0FB0CA99-6FD7-4483-BC1C-0674ECB27328}"/>
              </a:ext>
            </a:extLst>
          </p:cNvPr>
          <p:cNvPicPr>
            <a:picLocks noChangeAspect="1"/>
          </p:cNvPicPr>
          <p:nvPr/>
        </p:nvPicPr>
        <p:blipFill>
          <a:blip r:embed="rId8"/>
          <a:stretch>
            <a:fillRect/>
          </a:stretch>
        </p:blipFill>
        <p:spPr>
          <a:xfrm>
            <a:off x="9887511" y="3505200"/>
            <a:ext cx="1682898" cy="2997200"/>
          </a:xfrm>
          <a:prstGeom prst="rect">
            <a:avLst/>
          </a:prstGeom>
        </p:spPr>
      </p:pic>
      <p:sp>
        <p:nvSpPr>
          <p:cNvPr id="12" name="TextBox 11">
            <a:extLst>
              <a:ext uri="{FF2B5EF4-FFF2-40B4-BE49-F238E27FC236}">
                <a16:creationId xmlns:a16="http://schemas.microsoft.com/office/drawing/2014/main" id="{39DA8FEE-F246-4510-A1C0-9FDBE61258BF}"/>
              </a:ext>
            </a:extLst>
          </p:cNvPr>
          <p:cNvSpPr txBox="1"/>
          <p:nvPr/>
        </p:nvSpPr>
        <p:spPr>
          <a:xfrm>
            <a:off x="821667" y="2299646"/>
            <a:ext cx="1073493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1" u="none" strike="noStrike">
                <a:solidFill>
                  <a:srgbClr val="000000"/>
                </a:solidFill>
                <a:effectLst/>
              </a:rPr>
              <a:t>Sort and classify a selection of animal skeletons from the different stages of their evolution.</a:t>
            </a:r>
          </a:p>
        </p:txBody>
      </p:sp>
    </p:spTree>
    <p:extLst>
      <p:ext uri="{BB962C8B-B14F-4D97-AF65-F5344CB8AC3E}">
        <p14:creationId xmlns:p14="http://schemas.microsoft.com/office/powerpoint/2010/main" val="331777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465F0-6463-4448-9D58-1B8660F65324}"/>
              </a:ext>
            </a:extLst>
          </p:cNvPr>
          <p:cNvSpPr>
            <a:spLocks noGrp="1"/>
          </p:cNvSpPr>
          <p:nvPr>
            <p:ph idx="1"/>
          </p:nvPr>
        </p:nvSpPr>
        <p:spPr>
          <a:xfrm>
            <a:off x="838200" y="2209907"/>
            <a:ext cx="10515600" cy="3508375"/>
          </a:xfrm>
        </p:spPr>
        <p:txBody>
          <a:bodyPr vert="horz" lIns="91440" tIns="45720" rIns="91440" bIns="45720" rtlCol="0" anchor="t">
            <a:normAutofit/>
          </a:bodyPr>
          <a:lstStyle/>
          <a:p>
            <a:pPr marL="457200" indent="-457200">
              <a:buFont typeface="+mj-lt"/>
              <a:buAutoNum type="arabicPeriod"/>
            </a:pPr>
            <a:r>
              <a:rPr lang="en-GB" sz="2000">
                <a:solidFill>
                  <a:srgbClr val="000000"/>
                </a:solidFill>
              </a:rPr>
              <a:t>Imagine you are an Evolution Detective!  </a:t>
            </a:r>
            <a:r>
              <a:rPr lang="en-GB" sz="2000"/>
              <a:t> </a:t>
            </a:r>
          </a:p>
          <a:p>
            <a:pPr marL="457200" indent="-457200">
              <a:buFont typeface="+mj-lt"/>
              <a:buAutoNum type="arabicPeriod"/>
            </a:pPr>
            <a:r>
              <a:rPr lang="en-GB" sz="2000">
                <a:solidFill>
                  <a:srgbClr val="000000"/>
                </a:solidFill>
              </a:rPr>
              <a:t>Start by looking carefully at the selection of images you have.</a:t>
            </a:r>
            <a:r>
              <a:rPr lang="en-GB" sz="2000"/>
              <a:t> </a:t>
            </a:r>
            <a:endParaRPr lang="en-GB" sz="2000">
              <a:cs typeface="Calibri"/>
            </a:endParaRPr>
          </a:p>
          <a:p>
            <a:pPr marL="457200" indent="-457200">
              <a:buFont typeface="+mj-lt"/>
              <a:buAutoNum type="arabicPeriod"/>
            </a:pPr>
            <a:r>
              <a:rPr lang="en-GB" sz="2000">
                <a:solidFill>
                  <a:srgbClr val="000000"/>
                </a:solidFill>
              </a:rPr>
              <a:t>Try to sort sets of pictures into chronological order.</a:t>
            </a:r>
            <a:r>
              <a:rPr lang="en-GB" sz="2000"/>
              <a:t> </a:t>
            </a:r>
            <a:endParaRPr lang="en-GB" sz="2000">
              <a:cs typeface="Calibri"/>
            </a:endParaRPr>
          </a:p>
          <a:p>
            <a:pPr marL="0" indent="0">
              <a:buNone/>
            </a:pPr>
            <a:endParaRPr lang="en-GB" sz="2000"/>
          </a:p>
          <a:p>
            <a:pPr lvl="1"/>
            <a:r>
              <a:rPr lang="en-GB" sz="2000">
                <a:solidFill>
                  <a:srgbClr val="000000"/>
                </a:solidFill>
              </a:rPr>
              <a:t>What similarities and differences do you notice? </a:t>
            </a:r>
            <a:r>
              <a:rPr lang="en-GB" sz="2000"/>
              <a:t> </a:t>
            </a:r>
            <a:endParaRPr lang="en-GB" sz="2000">
              <a:cs typeface="Calibri"/>
            </a:endParaRPr>
          </a:p>
          <a:p>
            <a:pPr lvl="1"/>
            <a:r>
              <a:rPr lang="en-GB" sz="2000">
                <a:solidFill>
                  <a:srgbClr val="000000"/>
                </a:solidFill>
              </a:rPr>
              <a:t>What can you conclude about how the organism has changed? </a:t>
            </a:r>
            <a:endParaRPr lang="en-GB" sz="2000">
              <a:solidFill>
                <a:srgbClr val="000000"/>
              </a:solidFill>
              <a:cs typeface="Calibri"/>
            </a:endParaRPr>
          </a:p>
          <a:p>
            <a:pPr lvl="1"/>
            <a:r>
              <a:rPr lang="en-GB" sz="2000">
                <a:solidFill>
                  <a:srgbClr val="000000"/>
                </a:solidFill>
              </a:rPr>
              <a:t>Does this provide evidence for evolution?</a:t>
            </a:r>
            <a:r>
              <a:rPr lang="en-GB" sz="2000"/>
              <a:t> </a:t>
            </a:r>
            <a:r>
              <a:rPr lang="en-GB" sz="2000">
                <a:solidFill>
                  <a:srgbClr val="000000"/>
                </a:solidFill>
              </a:rPr>
              <a:t> </a:t>
            </a:r>
            <a:r>
              <a:rPr lang="en-GB" sz="2000"/>
              <a:t> </a:t>
            </a:r>
            <a:r>
              <a:rPr lang="en-GB" sz="2000">
                <a:solidFill>
                  <a:srgbClr val="0B0C0C"/>
                </a:solidFill>
              </a:rPr>
              <a:t> </a:t>
            </a:r>
            <a:r>
              <a:rPr lang="en-GB" sz="2000"/>
              <a:t> </a:t>
            </a:r>
            <a:r>
              <a:rPr lang="en-GB" sz="2000">
                <a:solidFill>
                  <a:srgbClr val="0B0C0C"/>
                </a:solidFill>
              </a:rPr>
              <a:t> </a:t>
            </a:r>
            <a:r>
              <a:rPr lang="en-GB" sz="2000"/>
              <a:t> </a:t>
            </a:r>
            <a:endParaRPr lang="en-GB" sz="2000">
              <a:cs typeface="Calibri"/>
            </a:endParaRPr>
          </a:p>
          <a:p>
            <a:endParaRPr lang="en-GB"/>
          </a:p>
        </p:txBody>
      </p:sp>
      <p:pic>
        <p:nvPicPr>
          <p:cNvPr id="4" name="Picture 6" descr="White text on a black background&#10;&#10;Description automatically generated">
            <a:extLst>
              <a:ext uri="{FF2B5EF4-FFF2-40B4-BE49-F238E27FC236}">
                <a16:creationId xmlns:a16="http://schemas.microsoft.com/office/drawing/2014/main" id="{06A3F002-E155-4132-B751-FD74F3D916A2}"/>
              </a:ext>
            </a:extLst>
          </p:cNvPr>
          <p:cNvPicPr>
            <a:picLocks noChangeAspect="1"/>
          </p:cNvPicPr>
          <p:nvPr/>
        </p:nvPicPr>
        <p:blipFill>
          <a:blip r:embed="rId3"/>
          <a:stretch>
            <a:fillRect/>
          </a:stretch>
        </p:blipFill>
        <p:spPr>
          <a:xfrm>
            <a:off x="838200" y="884272"/>
            <a:ext cx="3879742" cy="714256"/>
          </a:xfrm>
          <a:prstGeom prst="rect">
            <a:avLst/>
          </a:prstGeom>
        </p:spPr>
      </p:pic>
      <p:pic>
        <p:nvPicPr>
          <p:cNvPr id="2" name="Picture 3" descr="A picture containing text&#10;&#10;Description automatically generated">
            <a:extLst>
              <a:ext uri="{FF2B5EF4-FFF2-40B4-BE49-F238E27FC236}">
                <a16:creationId xmlns:a16="http://schemas.microsoft.com/office/drawing/2014/main" id="{C8026322-D375-4E43-8BDB-613015059C83}"/>
              </a:ext>
            </a:extLst>
          </p:cNvPr>
          <p:cNvPicPr>
            <a:picLocks noChangeAspect="1"/>
          </p:cNvPicPr>
          <p:nvPr/>
        </p:nvPicPr>
        <p:blipFill>
          <a:blip r:embed="rId4"/>
          <a:stretch>
            <a:fillRect/>
          </a:stretch>
        </p:blipFill>
        <p:spPr>
          <a:xfrm>
            <a:off x="8849360" y="2772247"/>
            <a:ext cx="965200" cy="1150946"/>
          </a:xfrm>
          <a:prstGeom prst="rect">
            <a:avLst/>
          </a:prstGeom>
        </p:spPr>
      </p:pic>
      <p:pic>
        <p:nvPicPr>
          <p:cNvPr id="7" name="Picture 5" descr="A picture containing logo&#10;&#10;Description automatically generated">
            <a:extLst>
              <a:ext uri="{FF2B5EF4-FFF2-40B4-BE49-F238E27FC236}">
                <a16:creationId xmlns:a16="http://schemas.microsoft.com/office/drawing/2014/main" id="{BEAEA08F-0F0C-41D8-B306-42EDE806CCE9}"/>
              </a:ext>
            </a:extLst>
          </p:cNvPr>
          <p:cNvPicPr>
            <a:picLocks noChangeAspect="1"/>
          </p:cNvPicPr>
          <p:nvPr/>
        </p:nvPicPr>
        <p:blipFill>
          <a:blip r:embed="rId5"/>
          <a:stretch>
            <a:fillRect/>
          </a:stretch>
        </p:blipFill>
        <p:spPr>
          <a:xfrm>
            <a:off x="10078720" y="1241400"/>
            <a:ext cx="1239520" cy="1276400"/>
          </a:xfrm>
          <a:prstGeom prst="rect">
            <a:avLst/>
          </a:prstGeom>
        </p:spPr>
      </p:pic>
      <p:pic>
        <p:nvPicPr>
          <p:cNvPr id="9" name="Picture 7" descr="A picture containing text&#10;&#10;Description automatically generated">
            <a:extLst>
              <a:ext uri="{FF2B5EF4-FFF2-40B4-BE49-F238E27FC236}">
                <a16:creationId xmlns:a16="http://schemas.microsoft.com/office/drawing/2014/main" id="{5F90D415-C5D5-445B-A405-5FFF374706FD}"/>
              </a:ext>
            </a:extLst>
          </p:cNvPr>
          <p:cNvPicPr>
            <a:picLocks noChangeAspect="1"/>
          </p:cNvPicPr>
          <p:nvPr/>
        </p:nvPicPr>
        <p:blipFill>
          <a:blip r:embed="rId6"/>
          <a:stretch>
            <a:fillRect/>
          </a:stretch>
        </p:blipFill>
        <p:spPr>
          <a:xfrm>
            <a:off x="10373360" y="3921819"/>
            <a:ext cx="1371600" cy="1503562"/>
          </a:xfrm>
          <a:prstGeom prst="rect">
            <a:avLst/>
          </a:prstGeom>
        </p:spPr>
      </p:pic>
      <p:pic>
        <p:nvPicPr>
          <p:cNvPr id="11" name="Picture 8" descr="A picture containing text&#10;&#10;Description automatically generated">
            <a:extLst>
              <a:ext uri="{FF2B5EF4-FFF2-40B4-BE49-F238E27FC236}">
                <a16:creationId xmlns:a16="http://schemas.microsoft.com/office/drawing/2014/main" id="{8B41FF69-AA44-4E93-8E81-808806B0633B}"/>
              </a:ext>
            </a:extLst>
          </p:cNvPr>
          <p:cNvPicPr>
            <a:picLocks noChangeAspect="1"/>
          </p:cNvPicPr>
          <p:nvPr/>
        </p:nvPicPr>
        <p:blipFill>
          <a:blip r:embed="rId7"/>
          <a:stretch>
            <a:fillRect/>
          </a:stretch>
        </p:blipFill>
        <p:spPr>
          <a:xfrm>
            <a:off x="7985760" y="258973"/>
            <a:ext cx="1371600" cy="1950934"/>
          </a:xfrm>
          <a:prstGeom prst="rect">
            <a:avLst/>
          </a:prstGeom>
        </p:spPr>
      </p:pic>
      <p:pic>
        <p:nvPicPr>
          <p:cNvPr id="13" name="Picture 10" descr="A picture containing text&#10;&#10;Description automatically generated">
            <a:extLst>
              <a:ext uri="{FF2B5EF4-FFF2-40B4-BE49-F238E27FC236}">
                <a16:creationId xmlns:a16="http://schemas.microsoft.com/office/drawing/2014/main" id="{D7D9DC49-BCE1-478B-8251-971AADFDD644}"/>
              </a:ext>
            </a:extLst>
          </p:cNvPr>
          <p:cNvPicPr>
            <a:picLocks noChangeAspect="1"/>
          </p:cNvPicPr>
          <p:nvPr/>
        </p:nvPicPr>
        <p:blipFill>
          <a:blip r:embed="rId8"/>
          <a:stretch>
            <a:fillRect/>
          </a:stretch>
        </p:blipFill>
        <p:spPr>
          <a:xfrm>
            <a:off x="8261911" y="4470400"/>
            <a:ext cx="1164738" cy="2072640"/>
          </a:xfrm>
          <a:prstGeom prst="rect">
            <a:avLst/>
          </a:prstGeom>
        </p:spPr>
      </p:pic>
    </p:spTree>
    <p:extLst>
      <p:ext uri="{BB962C8B-B14F-4D97-AF65-F5344CB8AC3E}">
        <p14:creationId xmlns:p14="http://schemas.microsoft.com/office/powerpoint/2010/main" val="35880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C8978A-30DE-492E-AADF-3AAAC3B0604B}"/>
              </a:ext>
            </a:extLst>
          </p:cNvPr>
          <p:cNvSpPr>
            <a:spLocks noGrp="1"/>
          </p:cNvSpPr>
          <p:nvPr>
            <p:ph idx="1"/>
          </p:nvPr>
        </p:nvSpPr>
        <p:spPr>
          <a:xfrm>
            <a:off x="828040" y="1957705"/>
            <a:ext cx="10525760" cy="4524058"/>
          </a:xfrm>
        </p:spPr>
        <p:txBody>
          <a:bodyPr vert="horz" lIns="91440" tIns="45720" rIns="91440" bIns="45720" rtlCol="0" anchor="t">
            <a:normAutofit fontScale="85000" lnSpcReduction="20000"/>
          </a:bodyPr>
          <a:lstStyle/>
          <a:p>
            <a:pPr marL="0" indent="0">
              <a:buNone/>
            </a:pPr>
            <a:r>
              <a:rPr lang="en-GB" b="1" dirty="0">
                <a:latin typeface="Ink Free"/>
              </a:rPr>
              <a:t>Medium: Block Printing</a:t>
            </a:r>
          </a:p>
          <a:p>
            <a:pPr marL="0" indent="0">
              <a:buNone/>
            </a:pPr>
            <a:endParaRPr lang="en-GB" b="1" dirty="0"/>
          </a:p>
          <a:p>
            <a:pPr marL="0" indent="0">
              <a:buNone/>
            </a:pPr>
            <a:r>
              <a:rPr lang="en-GB" b="1" dirty="0"/>
              <a:t>You will need:</a:t>
            </a:r>
            <a:endParaRPr lang="en-GB" b="1" dirty="0">
              <a:cs typeface="Calibri"/>
            </a:endParaRPr>
          </a:p>
          <a:p>
            <a:r>
              <a:rPr lang="en-GB" sz="2200" dirty="0">
                <a:solidFill>
                  <a:srgbClr val="000000"/>
                </a:solidFill>
              </a:rPr>
              <a:t>Long rolls of paper (wallpaper backing or lining paper)</a:t>
            </a:r>
            <a:r>
              <a:rPr lang="en-GB" sz="2200" dirty="0"/>
              <a:t> </a:t>
            </a:r>
          </a:p>
          <a:p>
            <a:r>
              <a:rPr lang="en-GB" sz="2200" dirty="0">
                <a:solidFill>
                  <a:srgbClr val="000000"/>
                </a:solidFill>
              </a:rPr>
              <a:t>Masking tape (to secure paper)</a:t>
            </a:r>
            <a:r>
              <a:rPr lang="en-GB" sz="2200" dirty="0"/>
              <a:t> </a:t>
            </a:r>
            <a:endParaRPr lang="en-GB" sz="2200" dirty="0">
              <a:cs typeface="Calibri"/>
            </a:endParaRPr>
          </a:p>
          <a:p>
            <a:r>
              <a:rPr lang="en-GB" sz="2200" dirty="0">
                <a:solidFill>
                  <a:srgbClr val="000000"/>
                </a:solidFill>
              </a:rPr>
              <a:t>A4 paper for test prints </a:t>
            </a:r>
            <a:r>
              <a:rPr lang="en-GB" sz="2200" dirty="0"/>
              <a:t> </a:t>
            </a:r>
            <a:endParaRPr lang="en-GB" sz="2200" dirty="0">
              <a:cs typeface="Calibri"/>
            </a:endParaRPr>
          </a:p>
          <a:p>
            <a:r>
              <a:rPr lang="en-GB" sz="2200" dirty="0">
                <a:solidFill>
                  <a:srgbClr val="000000"/>
                </a:solidFill>
              </a:rPr>
              <a:t>Scissors </a:t>
            </a:r>
            <a:r>
              <a:rPr lang="en-GB" sz="2200" dirty="0"/>
              <a:t> </a:t>
            </a:r>
            <a:endParaRPr lang="en-GB" sz="2200" dirty="0">
              <a:cs typeface="Calibri"/>
            </a:endParaRPr>
          </a:p>
          <a:p>
            <a:r>
              <a:rPr lang="en-GB" sz="2200" dirty="0">
                <a:solidFill>
                  <a:srgbClr val="000000"/>
                </a:solidFill>
              </a:rPr>
              <a:t>Block printing water based ink</a:t>
            </a:r>
            <a:r>
              <a:rPr lang="en-GB" sz="2200" dirty="0"/>
              <a:t> </a:t>
            </a:r>
            <a:endParaRPr lang="en-GB" sz="2200" dirty="0">
              <a:cs typeface="Calibri"/>
            </a:endParaRPr>
          </a:p>
          <a:p>
            <a:r>
              <a:rPr lang="en-GB" sz="2200" dirty="0">
                <a:solidFill>
                  <a:srgbClr val="000000"/>
                </a:solidFill>
              </a:rPr>
              <a:t>Art and craft tray</a:t>
            </a:r>
            <a:r>
              <a:rPr lang="en-GB" sz="2200" dirty="0"/>
              <a:t> </a:t>
            </a:r>
            <a:endParaRPr lang="en-GB" sz="2200" dirty="0">
              <a:cs typeface="Calibri"/>
            </a:endParaRPr>
          </a:p>
          <a:p>
            <a:r>
              <a:rPr lang="en-GB" sz="2200" dirty="0">
                <a:solidFill>
                  <a:srgbClr val="000000"/>
                </a:solidFill>
              </a:rPr>
              <a:t>Printing rollers</a:t>
            </a:r>
            <a:r>
              <a:rPr lang="en-GB" sz="2200" dirty="0"/>
              <a:t> </a:t>
            </a:r>
            <a:endParaRPr lang="en-GB" sz="2200" dirty="0">
              <a:cs typeface="Calibri"/>
            </a:endParaRPr>
          </a:p>
          <a:p>
            <a:r>
              <a:rPr lang="en-GB" sz="2200" dirty="0">
                <a:solidFill>
                  <a:srgbClr val="000000"/>
                </a:solidFill>
              </a:rPr>
              <a:t>Pencil</a:t>
            </a:r>
            <a:r>
              <a:rPr lang="en-GB" sz="2200" dirty="0"/>
              <a:t> </a:t>
            </a:r>
            <a:endParaRPr lang="en-GB" sz="2200" dirty="0">
              <a:solidFill>
                <a:srgbClr val="000000"/>
              </a:solidFill>
            </a:endParaRPr>
          </a:p>
          <a:p>
            <a:r>
              <a:rPr lang="en-GB" sz="2200" dirty="0">
                <a:solidFill>
                  <a:srgbClr val="000000"/>
                </a:solidFill>
              </a:rPr>
              <a:t>Cardboard </a:t>
            </a:r>
            <a:r>
              <a:rPr lang="en-GB" sz="2200" dirty="0"/>
              <a:t> </a:t>
            </a:r>
            <a:endParaRPr lang="en-GB" dirty="0"/>
          </a:p>
          <a:p>
            <a:r>
              <a:rPr lang="en-GB" sz="2200" dirty="0">
                <a:solidFill>
                  <a:srgbClr val="000000"/>
                </a:solidFill>
              </a:rPr>
              <a:t>Sticky-back foam sheets</a:t>
            </a:r>
            <a:r>
              <a:rPr lang="en-GB" sz="2200" dirty="0"/>
              <a:t> </a:t>
            </a:r>
            <a:endParaRPr lang="en-GB" sz="2200" dirty="0">
              <a:cs typeface="Calibri"/>
            </a:endParaRPr>
          </a:p>
          <a:p>
            <a:pPr marL="0" indent="0">
              <a:buNone/>
            </a:pPr>
            <a:endParaRPr lang="en-GB" dirty="0"/>
          </a:p>
        </p:txBody>
      </p:sp>
      <p:sp>
        <p:nvSpPr>
          <p:cNvPr id="5" name="Rectangle 4">
            <a:extLst>
              <a:ext uri="{FF2B5EF4-FFF2-40B4-BE49-F238E27FC236}">
                <a16:creationId xmlns:a16="http://schemas.microsoft.com/office/drawing/2014/main" id="{F5922D09-E750-4870-A192-AAAB121F13CD}"/>
              </a:ext>
            </a:extLst>
          </p:cNvPr>
          <p:cNvSpPr/>
          <p:nvPr/>
        </p:nvSpPr>
        <p:spPr>
          <a:xfrm>
            <a:off x="-2117" y="-2117"/>
            <a:ext cx="12382499" cy="910166"/>
          </a:xfrm>
          <a:prstGeom prst="rect">
            <a:avLst/>
          </a:prstGeom>
          <a:solidFill>
            <a:srgbClr val="8C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23444A3-7B85-4BEA-B5DD-366CA507AD28}"/>
              </a:ext>
            </a:extLst>
          </p:cNvPr>
          <p:cNvSpPr txBox="1">
            <a:spLocks/>
          </p:cNvSpPr>
          <p:nvPr/>
        </p:nvSpPr>
        <p:spPr>
          <a:xfrm>
            <a:off x="835479" y="375747"/>
            <a:ext cx="4906434" cy="60567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a:solidFill>
                  <a:schemeClr val="bg1"/>
                </a:solidFill>
              </a:rPr>
              <a:t>Art activity</a:t>
            </a:r>
            <a:r>
              <a:rPr lang="en-GB" sz="4000" b="1" i="1">
                <a:solidFill>
                  <a:schemeClr val="accent4">
                    <a:lumMod val="75000"/>
                  </a:schemeClr>
                </a:solidFill>
              </a:rPr>
              <a:t> </a:t>
            </a:r>
            <a:br>
              <a:rPr lang="en-GB" sz="3200" i="1"/>
            </a:br>
            <a:r>
              <a:rPr lang="en-GB" sz="3100" i="1"/>
              <a:t>   </a:t>
            </a:r>
            <a:r>
              <a:rPr lang="en-GB" sz="1400" i="1"/>
              <a:t>  </a:t>
            </a:r>
            <a:endParaRPr lang="en-GB" i="1"/>
          </a:p>
        </p:txBody>
      </p:sp>
      <p:pic>
        <p:nvPicPr>
          <p:cNvPr id="11" name="Picture 11" descr="White text on a black background&#10;&#10;Description automatically generated">
            <a:extLst>
              <a:ext uri="{FF2B5EF4-FFF2-40B4-BE49-F238E27FC236}">
                <a16:creationId xmlns:a16="http://schemas.microsoft.com/office/drawing/2014/main" id="{D9FEC0AE-F945-4608-9073-B25291997CFE}"/>
              </a:ext>
            </a:extLst>
          </p:cNvPr>
          <p:cNvPicPr>
            <a:picLocks noChangeAspect="1"/>
          </p:cNvPicPr>
          <p:nvPr/>
        </p:nvPicPr>
        <p:blipFill>
          <a:blip r:embed="rId3"/>
          <a:stretch>
            <a:fillRect/>
          </a:stretch>
        </p:blipFill>
        <p:spPr>
          <a:xfrm>
            <a:off x="914400" y="1109773"/>
            <a:ext cx="4998720" cy="645575"/>
          </a:xfrm>
          <a:prstGeom prst="rect">
            <a:avLst/>
          </a:prstGeom>
        </p:spPr>
      </p:pic>
      <p:pic>
        <p:nvPicPr>
          <p:cNvPr id="2" name="Picture 3">
            <a:extLst>
              <a:ext uri="{FF2B5EF4-FFF2-40B4-BE49-F238E27FC236}">
                <a16:creationId xmlns:a16="http://schemas.microsoft.com/office/drawing/2014/main" id="{D1D06D71-F1D1-4D78-BCD0-45EC71C5D1EC}"/>
              </a:ext>
            </a:extLst>
          </p:cNvPr>
          <p:cNvPicPr>
            <a:picLocks noChangeAspect="1"/>
          </p:cNvPicPr>
          <p:nvPr/>
        </p:nvPicPr>
        <p:blipFill>
          <a:blip r:embed="rId4"/>
          <a:stretch>
            <a:fillRect/>
          </a:stretch>
        </p:blipFill>
        <p:spPr>
          <a:xfrm rot="-900000">
            <a:off x="7406640" y="1436099"/>
            <a:ext cx="1503680" cy="1425481"/>
          </a:xfrm>
          <a:prstGeom prst="rect">
            <a:avLst/>
          </a:prstGeom>
        </p:spPr>
      </p:pic>
      <p:pic>
        <p:nvPicPr>
          <p:cNvPr id="4" name="Picture 5">
            <a:extLst>
              <a:ext uri="{FF2B5EF4-FFF2-40B4-BE49-F238E27FC236}">
                <a16:creationId xmlns:a16="http://schemas.microsoft.com/office/drawing/2014/main" id="{F1E958A5-0CD2-45C5-A874-CFADA29A8BBD}"/>
              </a:ext>
            </a:extLst>
          </p:cNvPr>
          <p:cNvPicPr>
            <a:picLocks noChangeAspect="1"/>
          </p:cNvPicPr>
          <p:nvPr/>
        </p:nvPicPr>
        <p:blipFill>
          <a:blip r:embed="rId5"/>
          <a:stretch>
            <a:fillRect/>
          </a:stretch>
        </p:blipFill>
        <p:spPr>
          <a:xfrm>
            <a:off x="9662160" y="1149528"/>
            <a:ext cx="995680" cy="1216304"/>
          </a:xfrm>
          <a:prstGeom prst="rect">
            <a:avLst/>
          </a:prstGeom>
        </p:spPr>
      </p:pic>
      <p:pic>
        <p:nvPicPr>
          <p:cNvPr id="6" name="Picture 7">
            <a:extLst>
              <a:ext uri="{FF2B5EF4-FFF2-40B4-BE49-F238E27FC236}">
                <a16:creationId xmlns:a16="http://schemas.microsoft.com/office/drawing/2014/main" id="{2921EB26-C0A1-4005-851C-3BF29E6D4C62}"/>
              </a:ext>
            </a:extLst>
          </p:cNvPr>
          <p:cNvPicPr>
            <a:picLocks noChangeAspect="1"/>
          </p:cNvPicPr>
          <p:nvPr/>
        </p:nvPicPr>
        <p:blipFill>
          <a:blip r:embed="rId6"/>
          <a:stretch>
            <a:fillRect/>
          </a:stretch>
        </p:blipFill>
        <p:spPr>
          <a:xfrm>
            <a:off x="9570720" y="2767885"/>
            <a:ext cx="1188720" cy="844711"/>
          </a:xfrm>
          <a:prstGeom prst="rect">
            <a:avLst/>
          </a:prstGeom>
        </p:spPr>
      </p:pic>
      <p:pic>
        <p:nvPicPr>
          <p:cNvPr id="8" name="Picture 8" descr="Graphical user interface&#10;&#10;Description automatically generated">
            <a:extLst>
              <a:ext uri="{FF2B5EF4-FFF2-40B4-BE49-F238E27FC236}">
                <a16:creationId xmlns:a16="http://schemas.microsoft.com/office/drawing/2014/main" id="{2BD2DCEF-DC0F-44C2-B02C-7F17BDE7230E}"/>
              </a:ext>
            </a:extLst>
          </p:cNvPr>
          <p:cNvPicPr>
            <a:picLocks noChangeAspect="1"/>
          </p:cNvPicPr>
          <p:nvPr/>
        </p:nvPicPr>
        <p:blipFill rotWithShape="1">
          <a:blip r:embed="rId7"/>
          <a:srcRect l="73704" b="658"/>
          <a:stretch/>
        </p:blipFill>
        <p:spPr>
          <a:xfrm>
            <a:off x="8158480" y="3016913"/>
            <a:ext cx="579121" cy="1200154"/>
          </a:xfrm>
          <a:prstGeom prst="rect">
            <a:avLst/>
          </a:prstGeom>
        </p:spPr>
      </p:pic>
      <p:pic>
        <p:nvPicPr>
          <p:cNvPr id="9" name="Picture 9">
            <a:extLst>
              <a:ext uri="{FF2B5EF4-FFF2-40B4-BE49-F238E27FC236}">
                <a16:creationId xmlns:a16="http://schemas.microsoft.com/office/drawing/2014/main" id="{5C9AF932-E77A-4F48-BCB9-113606F0FB8E}"/>
              </a:ext>
            </a:extLst>
          </p:cNvPr>
          <p:cNvPicPr>
            <a:picLocks noChangeAspect="1"/>
          </p:cNvPicPr>
          <p:nvPr/>
        </p:nvPicPr>
        <p:blipFill>
          <a:blip r:embed="rId8"/>
          <a:stretch>
            <a:fillRect/>
          </a:stretch>
        </p:blipFill>
        <p:spPr>
          <a:xfrm>
            <a:off x="9570720" y="4100855"/>
            <a:ext cx="1595120" cy="1074370"/>
          </a:xfrm>
          <a:prstGeom prst="rect">
            <a:avLst/>
          </a:prstGeom>
        </p:spPr>
      </p:pic>
      <p:pic>
        <p:nvPicPr>
          <p:cNvPr id="10" name="Picture 11">
            <a:extLst>
              <a:ext uri="{FF2B5EF4-FFF2-40B4-BE49-F238E27FC236}">
                <a16:creationId xmlns:a16="http://schemas.microsoft.com/office/drawing/2014/main" id="{ED8B20BD-C94C-49F2-962E-4BCB894BCDAD}"/>
              </a:ext>
            </a:extLst>
          </p:cNvPr>
          <p:cNvPicPr>
            <a:picLocks noChangeAspect="1"/>
          </p:cNvPicPr>
          <p:nvPr/>
        </p:nvPicPr>
        <p:blipFill>
          <a:blip r:embed="rId9"/>
          <a:stretch>
            <a:fillRect/>
          </a:stretch>
        </p:blipFill>
        <p:spPr>
          <a:xfrm>
            <a:off x="9235440" y="5562334"/>
            <a:ext cx="2021840" cy="518692"/>
          </a:xfrm>
          <a:prstGeom prst="rect">
            <a:avLst/>
          </a:prstGeom>
        </p:spPr>
      </p:pic>
      <p:pic>
        <p:nvPicPr>
          <p:cNvPr id="12" name="Picture 12" descr="A picture containing text&#10;&#10;Description automatically generated">
            <a:extLst>
              <a:ext uri="{FF2B5EF4-FFF2-40B4-BE49-F238E27FC236}">
                <a16:creationId xmlns:a16="http://schemas.microsoft.com/office/drawing/2014/main" id="{53C2059A-3171-49CE-ADF4-324E9DE5220E}"/>
              </a:ext>
            </a:extLst>
          </p:cNvPr>
          <p:cNvPicPr>
            <a:picLocks noChangeAspect="1"/>
          </p:cNvPicPr>
          <p:nvPr/>
        </p:nvPicPr>
        <p:blipFill>
          <a:blip r:embed="rId10"/>
          <a:stretch>
            <a:fillRect/>
          </a:stretch>
        </p:blipFill>
        <p:spPr>
          <a:xfrm>
            <a:off x="5953760" y="4164584"/>
            <a:ext cx="2377440" cy="2247392"/>
          </a:xfrm>
          <a:prstGeom prst="rect">
            <a:avLst/>
          </a:prstGeom>
        </p:spPr>
      </p:pic>
    </p:spTree>
    <p:extLst>
      <p:ext uri="{BB962C8B-B14F-4D97-AF65-F5344CB8AC3E}">
        <p14:creationId xmlns:p14="http://schemas.microsoft.com/office/powerpoint/2010/main" val="294937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B40BB-8D14-44A9-B5E4-969D2A232A7B}"/>
              </a:ext>
            </a:extLst>
          </p:cNvPr>
          <p:cNvSpPr>
            <a:spLocks noGrp="1"/>
          </p:cNvSpPr>
          <p:nvPr>
            <p:ph idx="1"/>
          </p:nvPr>
        </p:nvSpPr>
        <p:spPr>
          <a:xfrm>
            <a:off x="838200" y="1825625"/>
            <a:ext cx="5892800" cy="4351338"/>
          </a:xfrm>
        </p:spPr>
        <p:txBody>
          <a:bodyPr/>
          <a:lstStyle/>
          <a:p>
            <a:pPr marL="457200" indent="-457200">
              <a:buFont typeface="+mj-lt"/>
              <a:buAutoNum type="arabicPeriod"/>
            </a:pPr>
            <a:r>
              <a:rPr lang="en-GB" sz="2000">
                <a:solidFill>
                  <a:srgbClr val="000000"/>
                </a:solidFill>
              </a:rPr>
              <a:t>Choose a species to research and find out about the stages of its evolution. </a:t>
            </a:r>
          </a:p>
          <a:p>
            <a:pPr marL="457200" lvl="1" indent="0">
              <a:buNone/>
            </a:pPr>
            <a:r>
              <a:rPr lang="en-GB" sz="2000">
                <a:solidFill>
                  <a:srgbClr val="000000"/>
                </a:solidFill>
              </a:rPr>
              <a:t>You could sketch these out or print pictures from a computer.</a:t>
            </a:r>
            <a:r>
              <a:rPr lang="en-GB" sz="2000"/>
              <a:t> </a:t>
            </a:r>
          </a:p>
          <a:p>
            <a:pPr marL="914400" lvl="1" indent="-457200">
              <a:buFont typeface="+mj-lt"/>
              <a:buAutoNum type="arabicPeriod"/>
            </a:pPr>
            <a:endParaRPr lang="en-GB" sz="2000"/>
          </a:p>
          <a:p>
            <a:pPr marL="457200" indent="-457200">
              <a:buFont typeface="+mj-lt"/>
              <a:buAutoNum type="arabicPeriod"/>
            </a:pPr>
            <a:r>
              <a:rPr lang="en-GB" sz="2000">
                <a:solidFill>
                  <a:srgbClr val="000000"/>
                </a:solidFill>
              </a:rPr>
              <a:t>To create the artwork for your prints, we are going to have a go at a type of printmaking called 'block printing’.</a:t>
            </a:r>
            <a:r>
              <a:rPr lang="en-GB" sz="2000"/>
              <a:t> </a:t>
            </a:r>
          </a:p>
          <a:p>
            <a:pPr marL="457200" indent="-457200">
              <a:buFont typeface="+mj-lt"/>
              <a:buAutoNum type="arabicPeriod"/>
            </a:pPr>
            <a:endParaRPr lang="en-GB" sz="2000"/>
          </a:p>
          <a:p>
            <a:pPr marL="457200" indent="-457200">
              <a:buFont typeface="+mj-lt"/>
              <a:buAutoNum type="arabicPeriod"/>
            </a:pPr>
            <a:r>
              <a:rPr lang="en-GB" sz="2000">
                <a:solidFill>
                  <a:srgbClr val="000000"/>
                </a:solidFill>
              </a:rPr>
              <a:t>To create the  'Evolution Wallpaper' artwork you're going to make some printing stamps for the block printing, one for each stage of your species evolution.</a:t>
            </a:r>
            <a:r>
              <a:rPr lang="en-GB" sz="2000"/>
              <a:t> </a:t>
            </a:r>
          </a:p>
          <a:p>
            <a:endParaRPr lang="en-GB"/>
          </a:p>
        </p:txBody>
      </p:sp>
      <p:pic>
        <p:nvPicPr>
          <p:cNvPr id="4" name="Picture 6" descr="White text on a black background&#10;&#10;Description automatically generated">
            <a:extLst>
              <a:ext uri="{FF2B5EF4-FFF2-40B4-BE49-F238E27FC236}">
                <a16:creationId xmlns:a16="http://schemas.microsoft.com/office/drawing/2014/main" id="{DA764E27-0779-4496-95F5-714ED81F222B}"/>
              </a:ext>
            </a:extLst>
          </p:cNvPr>
          <p:cNvPicPr>
            <a:picLocks noChangeAspect="1"/>
          </p:cNvPicPr>
          <p:nvPr/>
        </p:nvPicPr>
        <p:blipFill>
          <a:blip r:embed="rId3"/>
          <a:stretch>
            <a:fillRect/>
          </a:stretch>
        </p:blipFill>
        <p:spPr>
          <a:xfrm>
            <a:off x="838200" y="681037"/>
            <a:ext cx="3879742" cy="714256"/>
          </a:xfrm>
          <a:prstGeom prst="rect">
            <a:avLst/>
          </a:prstGeom>
        </p:spPr>
      </p:pic>
      <p:pic>
        <p:nvPicPr>
          <p:cNvPr id="2" name="Picture 4" descr="Shape, arrow&#10;&#10;Description automatically generated">
            <a:extLst>
              <a:ext uri="{FF2B5EF4-FFF2-40B4-BE49-F238E27FC236}">
                <a16:creationId xmlns:a16="http://schemas.microsoft.com/office/drawing/2014/main" id="{D9F62C69-A236-427B-AD26-F230DD32CA84}"/>
              </a:ext>
            </a:extLst>
          </p:cNvPr>
          <p:cNvPicPr>
            <a:picLocks noChangeAspect="1"/>
          </p:cNvPicPr>
          <p:nvPr/>
        </p:nvPicPr>
        <p:blipFill>
          <a:blip r:embed="rId4"/>
          <a:stretch>
            <a:fillRect/>
          </a:stretch>
        </p:blipFill>
        <p:spPr>
          <a:xfrm>
            <a:off x="7386320" y="2038314"/>
            <a:ext cx="3454400" cy="3045532"/>
          </a:xfrm>
          <a:prstGeom prst="rect">
            <a:avLst/>
          </a:prstGeom>
        </p:spPr>
      </p:pic>
    </p:spTree>
    <p:extLst>
      <p:ext uri="{BB962C8B-B14F-4D97-AF65-F5344CB8AC3E}">
        <p14:creationId xmlns:p14="http://schemas.microsoft.com/office/powerpoint/2010/main" val="284330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B40BB-8D14-44A9-B5E4-969D2A232A7B}"/>
              </a:ext>
            </a:extLst>
          </p:cNvPr>
          <p:cNvSpPr>
            <a:spLocks noGrp="1"/>
          </p:cNvSpPr>
          <p:nvPr>
            <p:ph idx="1"/>
          </p:nvPr>
        </p:nvSpPr>
        <p:spPr>
          <a:xfrm>
            <a:off x="838200" y="1825625"/>
            <a:ext cx="5902960" cy="4351338"/>
          </a:xfrm>
        </p:spPr>
        <p:txBody>
          <a:bodyPr vert="horz" lIns="91440" tIns="45720" rIns="91440" bIns="45720" rtlCol="0" anchor="t">
            <a:normAutofit/>
          </a:bodyPr>
          <a:lstStyle/>
          <a:p>
            <a:pPr marL="457200" indent="-457200">
              <a:buAutoNum type="arabicPeriod"/>
            </a:pPr>
            <a:r>
              <a:rPr lang="en-GB" sz="2000">
                <a:solidFill>
                  <a:srgbClr val="000000"/>
                </a:solidFill>
              </a:rPr>
              <a:t>Firstly, using your pencil, draw out your design for your printing stamp on the foam. Press firmly into the foam with the pencil when creating any detail to ensure the lines come out clearly in the print.</a:t>
            </a:r>
            <a:r>
              <a:rPr lang="en-GB" sz="2000"/>
              <a:t> </a:t>
            </a:r>
            <a:endParaRPr lang="en-US"/>
          </a:p>
          <a:p>
            <a:pPr marL="457200" indent="-457200">
              <a:buAutoNum type="arabicPeriod"/>
            </a:pPr>
            <a:r>
              <a:rPr lang="en-GB" sz="2000">
                <a:solidFill>
                  <a:srgbClr val="000000"/>
                </a:solidFill>
              </a:rPr>
              <a:t>Cut out your stamp design.</a:t>
            </a:r>
            <a:r>
              <a:rPr lang="en-GB" sz="2000"/>
              <a:t> </a:t>
            </a:r>
            <a:endParaRPr lang="en-GB" sz="2000">
              <a:cs typeface="Calibri" panose="020F0502020204030204"/>
            </a:endParaRPr>
          </a:p>
          <a:p>
            <a:pPr marL="457200" indent="-457200">
              <a:buAutoNum type="arabicPeriod"/>
            </a:pPr>
            <a:r>
              <a:rPr lang="en-GB" sz="2000">
                <a:solidFill>
                  <a:srgbClr val="000000"/>
                </a:solidFill>
              </a:rPr>
              <a:t>Attach it to the piece of cardboard by peeling off the backing paper and sticking it down.</a:t>
            </a:r>
            <a:r>
              <a:rPr lang="en-GB" sz="2000"/>
              <a:t> </a:t>
            </a:r>
            <a:endParaRPr lang="en-GB" sz="2000">
              <a:solidFill>
                <a:srgbClr val="000000"/>
              </a:solidFill>
            </a:endParaRPr>
          </a:p>
          <a:p>
            <a:pPr marL="457200" indent="-457200">
              <a:buAutoNum type="arabicPeriod"/>
            </a:pPr>
            <a:r>
              <a:rPr lang="en-GB" sz="2000">
                <a:solidFill>
                  <a:srgbClr val="000000"/>
                </a:solidFill>
              </a:rPr>
              <a:t>Trim the edges of the cardboard around your design, so that there is a centimetre of cardboard around the design. This will make it easier to hold when you're printing.</a:t>
            </a:r>
            <a:r>
              <a:rPr lang="en-GB" sz="2000"/>
              <a:t> </a:t>
            </a:r>
            <a:endParaRPr lang="en-GB" sz="2000">
              <a:cs typeface="Calibri" panose="020F0502020204030204"/>
            </a:endParaRPr>
          </a:p>
          <a:p>
            <a:pPr marL="0" indent="0">
              <a:buNone/>
            </a:pPr>
            <a:endParaRPr lang="en-GB"/>
          </a:p>
        </p:txBody>
      </p:sp>
      <p:pic>
        <p:nvPicPr>
          <p:cNvPr id="4" name="Picture 6" descr="White text on a black background&#10;&#10;Description automatically generated">
            <a:extLst>
              <a:ext uri="{FF2B5EF4-FFF2-40B4-BE49-F238E27FC236}">
                <a16:creationId xmlns:a16="http://schemas.microsoft.com/office/drawing/2014/main" id="{DA764E27-0779-4496-95F5-714ED81F222B}"/>
              </a:ext>
            </a:extLst>
          </p:cNvPr>
          <p:cNvPicPr>
            <a:picLocks noChangeAspect="1"/>
          </p:cNvPicPr>
          <p:nvPr/>
        </p:nvPicPr>
        <p:blipFill>
          <a:blip r:embed="rId3"/>
          <a:stretch>
            <a:fillRect/>
          </a:stretch>
        </p:blipFill>
        <p:spPr>
          <a:xfrm>
            <a:off x="838200" y="681037"/>
            <a:ext cx="3879742" cy="714256"/>
          </a:xfrm>
          <a:prstGeom prst="rect">
            <a:avLst/>
          </a:prstGeom>
        </p:spPr>
      </p:pic>
      <p:pic>
        <p:nvPicPr>
          <p:cNvPr id="2" name="Picture 4" descr="Logo&#10;&#10;Description automatically generated">
            <a:extLst>
              <a:ext uri="{FF2B5EF4-FFF2-40B4-BE49-F238E27FC236}">
                <a16:creationId xmlns:a16="http://schemas.microsoft.com/office/drawing/2014/main" id="{16311285-C2CB-4CD6-AFF3-EA42B892E5BC}"/>
              </a:ext>
            </a:extLst>
          </p:cNvPr>
          <p:cNvPicPr>
            <a:picLocks noChangeAspect="1"/>
          </p:cNvPicPr>
          <p:nvPr/>
        </p:nvPicPr>
        <p:blipFill>
          <a:blip r:embed="rId4"/>
          <a:stretch>
            <a:fillRect/>
          </a:stretch>
        </p:blipFill>
        <p:spPr>
          <a:xfrm>
            <a:off x="7914640" y="2223052"/>
            <a:ext cx="2743200" cy="2411896"/>
          </a:xfrm>
          <a:prstGeom prst="rect">
            <a:avLst/>
          </a:prstGeom>
        </p:spPr>
      </p:pic>
    </p:spTree>
    <p:extLst>
      <p:ext uri="{BB962C8B-B14F-4D97-AF65-F5344CB8AC3E}">
        <p14:creationId xmlns:p14="http://schemas.microsoft.com/office/powerpoint/2010/main" val="408371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B40BB-8D14-44A9-B5E4-969D2A232A7B}"/>
              </a:ext>
            </a:extLst>
          </p:cNvPr>
          <p:cNvSpPr>
            <a:spLocks noGrp="1"/>
          </p:cNvSpPr>
          <p:nvPr>
            <p:ph idx="1"/>
          </p:nvPr>
        </p:nvSpPr>
        <p:spPr>
          <a:xfrm>
            <a:off x="838200" y="1328376"/>
            <a:ext cx="7855425" cy="4602471"/>
          </a:xfrm>
        </p:spPr>
        <p:txBody>
          <a:bodyPr vert="horz" lIns="91440" tIns="45720" rIns="91440" bIns="45720" rtlCol="0" anchor="t">
            <a:noAutofit/>
          </a:bodyPr>
          <a:lstStyle/>
          <a:p>
            <a:pPr marL="457200" indent="-457200">
              <a:buFontTx/>
              <a:buAutoNum type="arabicPeriod"/>
            </a:pPr>
            <a:r>
              <a:rPr lang="en-GB" sz="2000">
                <a:solidFill>
                  <a:srgbClr val="000000"/>
                </a:solidFill>
              </a:rPr>
              <a:t>Cut a strip from the roll of paper and secure it on the table with masking tape.</a:t>
            </a:r>
            <a:r>
              <a:rPr lang="en-GB" sz="2000"/>
              <a:t> </a:t>
            </a:r>
            <a:endParaRPr lang="en-US" sz="2000"/>
          </a:p>
          <a:p>
            <a:pPr marL="457200" indent="-457200">
              <a:buFontTx/>
              <a:buAutoNum type="arabicPeriod"/>
            </a:pPr>
            <a:r>
              <a:rPr lang="en-GB" sz="2000">
                <a:solidFill>
                  <a:srgbClr val="000000"/>
                </a:solidFill>
              </a:rPr>
              <a:t>Squeeze a small blob of printing ink out on your tray. Roll the ink out using your roller. </a:t>
            </a:r>
            <a:r>
              <a:rPr lang="en-GB" sz="2000"/>
              <a:t> </a:t>
            </a:r>
            <a:endParaRPr lang="en-GB" sz="2000">
              <a:cs typeface="Calibri" panose="020F0502020204030204"/>
            </a:endParaRPr>
          </a:p>
          <a:p>
            <a:pPr marL="442913" indent="0">
              <a:buNone/>
            </a:pPr>
            <a:r>
              <a:rPr lang="en-GB" sz="2000" b="1">
                <a:solidFill>
                  <a:srgbClr val="000000"/>
                </a:solidFill>
                <a:latin typeface="Ink Free" panose="03080402000500000000" pitchFamily="66" charset="0"/>
              </a:rPr>
              <a:t>Top Tip: </a:t>
            </a:r>
            <a:r>
              <a:rPr lang="en-GB" sz="2000">
                <a:solidFill>
                  <a:srgbClr val="000000"/>
                </a:solidFill>
                <a:latin typeface="Ink Free" panose="03080402000500000000" pitchFamily="66" charset="0"/>
              </a:rPr>
              <a:t>when you hear a sticky sound, you know the ink is evenly applied to the roller!</a:t>
            </a:r>
            <a:r>
              <a:rPr lang="en-GB" sz="2000">
                <a:latin typeface="Ink Free" panose="03080402000500000000" pitchFamily="66" charset="0"/>
              </a:rPr>
              <a:t> </a:t>
            </a:r>
            <a:endParaRPr lang="en-GB" sz="2000">
              <a:latin typeface="Ink Free" panose="03080402000500000000" pitchFamily="66" charset="0"/>
              <a:cs typeface="Calibri" panose="020F0502020204030204"/>
            </a:endParaRPr>
          </a:p>
          <a:p>
            <a:pPr marL="457200" indent="-457200">
              <a:buFont typeface="+mj-lt"/>
              <a:buAutoNum type="arabicPeriod" startAt="3"/>
            </a:pPr>
            <a:r>
              <a:rPr lang="en-GB" sz="2000">
                <a:solidFill>
                  <a:srgbClr val="000000"/>
                </a:solidFill>
              </a:rPr>
              <a:t>Roll out the ink on the foam side of the stamp, being careful not to get any ink on the cardboard. </a:t>
            </a:r>
            <a:endParaRPr lang="en-GB" sz="2000">
              <a:solidFill>
                <a:srgbClr val="000000"/>
              </a:solidFill>
              <a:cs typeface="Calibri" panose="020F0502020204030204"/>
            </a:endParaRPr>
          </a:p>
          <a:p>
            <a:pPr marL="457200" indent="-457200">
              <a:buFontTx/>
              <a:buAutoNum type="arabicPeriod" startAt="3"/>
            </a:pPr>
            <a:r>
              <a:rPr lang="en-GB" sz="2000">
                <a:solidFill>
                  <a:srgbClr val="000000"/>
                </a:solidFill>
              </a:rPr>
              <a:t>Press the stamp onto your paper, applying even pressure (you can do this by hand or with a dry roller). </a:t>
            </a:r>
          </a:p>
          <a:p>
            <a:pPr marL="442913" indent="0">
              <a:buNone/>
            </a:pPr>
            <a:r>
              <a:rPr lang="en-GB" sz="2000" b="1">
                <a:solidFill>
                  <a:srgbClr val="000000"/>
                </a:solidFill>
                <a:latin typeface="Ink Free" panose="03080402000500000000" pitchFamily="66" charset="0"/>
              </a:rPr>
              <a:t>Top Tip: </a:t>
            </a:r>
            <a:r>
              <a:rPr lang="en-GB" sz="2000">
                <a:solidFill>
                  <a:srgbClr val="000000"/>
                </a:solidFill>
                <a:latin typeface="Ink Free" panose="03080402000500000000" pitchFamily="66" charset="0"/>
              </a:rPr>
              <a:t>Try to be careful not to move it so that it doesn't smudge.</a:t>
            </a:r>
            <a:r>
              <a:rPr lang="en-GB" sz="2000">
                <a:latin typeface="Ink Free" panose="03080402000500000000" pitchFamily="66" charset="0"/>
              </a:rPr>
              <a:t> </a:t>
            </a:r>
            <a:endParaRPr lang="en-GB" sz="2000">
              <a:latin typeface="Ink Free" panose="03080402000500000000" pitchFamily="66" charset="0"/>
              <a:cs typeface="Calibri" panose="020F0502020204030204"/>
            </a:endParaRPr>
          </a:p>
          <a:p>
            <a:pPr marL="457200" indent="-457200">
              <a:buFont typeface="+mj-lt"/>
              <a:buAutoNum type="arabicPeriod" startAt="5"/>
            </a:pPr>
            <a:r>
              <a:rPr lang="en-GB" sz="2000">
                <a:solidFill>
                  <a:srgbClr val="000000"/>
                </a:solidFill>
              </a:rPr>
              <a:t>Peel off your stamp to reveal your print!</a:t>
            </a:r>
            <a:r>
              <a:rPr lang="en-GB" sz="2000"/>
              <a:t> </a:t>
            </a:r>
            <a:endParaRPr lang="en-GB" sz="2000">
              <a:cs typeface="Calibri" panose="020F0502020204030204"/>
            </a:endParaRPr>
          </a:p>
          <a:p>
            <a:pPr marL="457200" indent="-457200">
              <a:buFontTx/>
              <a:buAutoNum type="arabicPeriod" startAt="5"/>
            </a:pPr>
            <a:r>
              <a:rPr lang="en-GB" sz="2000">
                <a:solidFill>
                  <a:srgbClr val="000000"/>
                </a:solidFill>
              </a:rPr>
              <a:t>Build up your design by printing the different stages of the evolution of your species across the paper.</a:t>
            </a:r>
            <a:r>
              <a:rPr lang="en-GB" sz="2000"/>
              <a:t> </a:t>
            </a:r>
            <a:r>
              <a:rPr lang="en-GB" sz="2000">
                <a:solidFill>
                  <a:srgbClr val="000000"/>
                </a:solidFill>
              </a:rPr>
              <a:t> </a:t>
            </a:r>
            <a:r>
              <a:rPr lang="en-GB" sz="2000"/>
              <a:t> </a:t>
            </a:r>
            <a:endParaRPr lang="en-GB" sz="2000">
              <a:cs typeface="Calibri" panose="020F0502020204030204"/>
            </a:endParaRPr>
          </a:p>
        </p:txBody>
      </p:sp>
      <p:pic>
        <p:nvPicPr>
          <p:cNvPr id="4" name="Picture 6" descr="White text on a black background&#10;&#10;Description automatically generated">
            <a:extLst>
              <a:ext uri="{FF2B5EF4-FFF2-40B4-BE49-F238E27FC236}">
                <a16:creationId xmlns:a16="http://schemas.microsoft.com/office/drawing/2014/main" id="{DA764E27-0779-4496-95F5-714ED81F222B}"/>
              </a:ext>
            </a:extLst>
          </p:cNvPr>
          <p:cNvPicPr>
            <a:picLocks noChangeAspect="1"/>
          </p:cNvPicPr>
          <p:nvPr/>
        </p:nvPicPr>
        <p:blipFill>
          <a:blip r:embed="rId3"/>
          <a:stretch>
            <a:fillRect/>
          </a:stretch>
        </p:blipFill>
        <p:spPr>
          <a:xfrm>
            <a:off x="859707" y="384247"/>
            <a:ext cx="3879742" cy="714256"/>
          </a:xfrm>
          <a:prstGeom prst="rect">
            <a:avLst/>
          </a:prstGeom>
        </p:spPr>
      </p:pic>
      <p:pic>
        <p:nvPicPr>
          <p:cNvPr id="5" name="Picture 5" descr="Logo&#10;&#10;Description automatically generated">
            <a:extLst>
              <a:ext uri="{FF2B5EF4-FFF2-40B4-BE49-F238E27FC236}">
                <a16:creationId xmlns:a16="http://schemas.microsoft.com/office/drawing/2014/main" id="{66AE3AD9-429D-4DBA-88BE-AE949BE244F4}"/>
              </a:ext>
            </a:extLst>
          </p:cNvPr>
          <p:cNvPicPr>
            <a:picLocks noChangeAspect="1"/>
          </p:cNvPicPr>
          <p:nvPr/>
        </p:nvPicPr>
        <p:blipFill>
          <a:blip r:embed="rId4"/>
          <a:stretch>
            <a:fillRect/>
          </a:stretch>
        </p:blipFill>
        <p:spPr>
          <a:xfrm>
            <a:off x="8988567" y="516983"/>
            <a:ext cx="2682240" cy="2389954"/>
          </a:xfrm>
          <a:prstGeom prst="rect">
            <a:avLst/>
          </a:prstGeom>
        </p:spPr>
      </p:pic>
      <p:pic>
        <p:nvPicPr>
          <p:cNvPr id="6" name="Picture 6" descr="Logo&#10;&#10;Description automatically generated">
            <a:extLst>
              <a:ext uri="{FF2B5EF4-FFF2-40B4-BE49-F238E27FC236}">
                <a16:creationId xmlns:a16="http://schemas.microsoft.com/office/drawing/2014/main" id="{9963AD5F-C65C-438B-AB7C-80006FF113D1}"/>
              </a:ext>
            </a:extLst>
          </p:cNvPr>
          <p:cNvPicPr>
            <a:picLocks noChangeAspect="1"/>
          </p:cNvPicPr>
          <p:nvPr/>
        </p:nvPicPr>
        <p:blipFill>
          <a:blip r:embed="rId5"/>
          <a:stretch>
            <a:fillRect/>
          </a:stretch>
        </p:blipFill>
        <p:spPr>
          <a:xfrm>
            <a:off x="8927607" y="3082200"/>
            <a:ext cx="2743200" cy="2996130"/>
          </a:xfrm>
          <a:prstGeom prst="rect">
            <a:avLst/>
          </a:prstGeom>
        </p:spPr>
      </p:pic>
    </p:spTree>
    <p:extLst>
      <p:ext uri="{BB962C8B-B14F-4D97-AF65-F5344CB8AC3E}">
        <p14:creationId xmlns:p14="http://schemas.microsoft.com/office/powerpoint/2010/main" val="237535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D69C93-DA9F-49E5-9E38-8580F1FF3443}"/>
              </a:ext>
            </a:extLst>
          </p:cNvPr>
          <p:cNvSpPr>
            <a:spLocks noGrp="1"/>
          </p:cNvSpPr>
          <p:nvPr>
            <p:ph idx="1"/>
          </p:nvPr>
        </p:nvSpPr>
        <p:spPr>
          <a:xfrm>
            <a:off x="838200" y="653143"/>
            <a:ext cx="10515600" cy="5473337"/>
          </a:xfrm>
        </p:spPr>
        <p:txBody>
          <a:bodyPr vert="horz" lIns="91440" tIns="45720" rIns="91440" bIns="45720" rtlCol="0" anchor="t">
            <a:normAutofit fontScale="85000" lnSpcReduction="20000"/>
          </a:bodyPr>
          <a:lstStyle/>
          <a:p>
            <a:pPr marL="0" indent="0">
              <a:lnSpc>
                <a:spcPct val="110000"/>
              </a:lnSpc>
              <a:spcBef>
                <a:spcPct val="0"/>
              </a:spcBef>
              <a:buNone/>
            </a:pPr>
            <a:r>
              <a:rPr lang="en-GB" sz="3800" b="1" dirty="0">
                <a:solidFill>
                  <a:srgbClr val="7070DA"/>
                </a:solidFill>
                <a:latin typeface="Ink Free"/>
              </a:rPr>
              <a:t>Author Statements</a:t>
            </a:r>
          </a:p>
          <a:p>
            <a:pPr marL="0" indent="0">
              <a:lnSpc>
                <a:spcPct val="115000"/>
              </a:lnSpc>
              <a:buNone/>
            </a:pPr>
            <a:r>
              <a:rPr lang="en-GB" sz="1800" b="1" dirty="0">
                <a:effectLst/>
                <a:latin typeface="Calibri" panose="020F0502020204030204" pitchFamily="34" charset="0"/>
                <a:ea typeface="Calibri" panose="020F0502020204030204" pitchFamily="34" charset="0"/>
              </a:rPr>
              <a:t>Gill Sekatawa, Art and Design Lead, Nelson Academy:</a:t>
            </a:r>
            <a:endParaRPr lang="en-GB" sz="1800" dirty="0">
              <a:effectLst/>
              <a:latin typeface="Arial" panose="020B0604020202020204" pitchFamily="34" charset="0"/>
              <a:ea typeface="Arial" panose="020B0604020202020204" pitchFamily="34" charset="0"/>
            </a:endParaRPr>
          </a:p>
          <a:p>
            <a:pPr marL="0" indent="0">
              <a:lnSpc>
                <a:spcPct val="115000"/>
              </a:lnSpc>
              <a:buNone/>
            </a:pPr>
            <a:r>
              <a:rPr lang="en-GB" sz="1800" dirty="0">
                <a:effectLst/>
                <a:latin typeface="Calibri" panose="020F0502020204030204" pitchFamily="34" charset="0"/>
                <a:ea typeface="Calibri" panose="020F0502020204030204" pitchFamily="34" charset="0"/>
              </a:rPr>
              <a:t>My aim for the resource was to provide a range of activities and experiences which will not only allow students to soak up the knowledge but also that </a:t>
            </a:r>
            <a:r>
              <a:rPr lang="en-GB" sz="1800" dirty="0">
                <a:latin typeface="Calibri" panose="020F0502020204030204" pitchFamily="34" charset="0"/>
                <a:ea typeface="Calibri" panose="020F0502020204030204" pitchFamily="34" charset="0"/>
              </a:rPr>
              <a:t>allowed all </a:t>
            </a:r>
            <a:r>
              <a:rPr lang="en-GB" sz="1800" dirty="0">
                <a:effectLst/>
                <a:latin typeface="Calibri" panose="020F0502020204030204" pitchFamily="34" charset="0"/>
                <a:ea typeface="Calibri" panose="020F0502020204030204" pitchFamily="34" charset="0"/>
              </a:rPr>
              <a:t>involved to acquire transferable skills in art and problem solving to use in their future learning.</a:t>
            </a:r>
            <a:endParaRPr lang="en-GB" sz="1800" dirty="0">
              <a:effectLst/>
              <a:latin typeface="Arial" panose="020B0604020202020204" pitchFamily="34" charset="0"/>
              <a:ea typeface="Arial" panose="020B0604020202020204" pitchFamily="34" charset="0"/>
            </a:endParaRPr>
          </a:p>
          <a:p>
            <a:pPr marL="0" indent="0">
              <a:lnSpc>
                <a:spcPct val="115000"/>
              </a:lnSpc>
              <a:buNone/>
            </a:pPr>
            <a:r>
              <a:rPr lang="en-GB" sz="1800" dirty="0">
                <a:effectLst/>
                <a:latin typeface="Calibri" panose="020F0502020204030204" pitchFamily="34" charset="0"/>
                <a:ea typeface="Calibri" panose="020F0502020204030204" pitchFamily="34" charset="0"/>
              </a:rPr>
              <a:t>Prior to this Teacher Lab project, we had recently explored art and poetry with Kaitlin as part of Barbican Box in West Norfolk, which was an amazing experience. When the Barbican and Creative Arts East approached us about working together again, but this time in the suggested area of Science, it became immediately clear that we should involve Sarah, my teaching team colleague. As Science lead for our school, she is tasked with ensuring that, working scientifically, children will know and remember more. From my experience, there is no better way of making knowledge 'stick’ than using art and creativity to make learning engaging. </a:t>
            </a:r>
            <a:endParaRPr lang="en-GB" sz="1800" dirty="0">
              <a:effectLst/>
              <a:latin typeface="Arial" panose="020B0604020202020204" pitchFamily="34" charset="0"/>
              <a:ea typeface="Arial" panose="020B0604020202020204" pitchFamily="34" charset="0"/>
            </a:endParaRPr>
          </a:p>
          <a:p>
            <a:pPr marL="0" indent="0">
              <a:lnSpc>
                <a:spcPct val="115000"/>
              </a:lnSpc>
              <a:buNone/>
            </a:pPr>
            <a:endParaRPr lang="en-GB" sz="1800" dirty="0">
              <a:effectLst/>
              <a:latin typeface="Arial" panose="020B0604020202020204" pitchFamily="34" charset="0"/>
              <a:ea typeface="Arial" panose="020B0604020202020204" pitchFamily="34" charset="0"/>
            </a:endParaRPr>
          </a:p>
          <a:p>
            <a:pPr marL="0" indent="0">
              <a:lnSpc>
                <a:spcPct val="115000"/>
              </a:lnSpc>
              <a:buNone/>
            </a:pPr>
            <a:r>
              <a:rPr lang="en-GB" sz="1800" b="1" dirty="0">
                <a:effectLst/>
                <a:latin typeface="Calibri" panose="020F0502020204030204" pitchFamily="34" charset="0"/>
                <a:ea typeface="Calibri" panose="020F0502020204030204" pitchFamily="34" charset="0"/>
              </a:rPr>
              <a:t>Sarah Melia, Science Lead, Nelson Academy: </a:t>
            </a:r>
            <a:endParaRPr lang="en-GB" sz="1800" dirty="0">
              <a:effectLst/>
              <a:latin typeface="Arial" panose="020B0604020202020204" pitchFamily="34" charset="0"/>
              <a:ea typeface="Arial" panose="020B0604020202020204" pitchFamily="34" charset="0"/>
            </a:endParaRPr>
          </a:p>
          <a:p>
            <a:pPr marL="0" indent="0">
              <a:lnSpc>
                <a:spcPct val="115000"/>
              </a:lnSpc>
              <a:buNone/>
            </a:pPr>
            <a:r>
              <a:rPr lang="en-GB" sz="1800" dirty="0">
                <a:effectLst/>
                <a:latin typeface="Calibri" panose="020F0502020204030204" pitchFamily="34" charset="0"/>
                <a:ea typeface="Calibri" panose="020F0502020204030204" pitchFamily="34" charset="0"/>
              </a:rPr>
              <a:t>I came at this project as a novice artist, intrigued to learn how art and science could mix and how creative practice could help children to enjoy working scientifically as well as know and remember more about a chosen topic. I wanted to choose a working scientifically thread which would run through all year groups in the hope that we would reach as wide a teacher and pupil audience as possible.  By having this common thread link all the year groups’ activities together, the aim is that teachers will be able to adapt art activities from other year groups to use with other knowledge areas in their own year group, thereby creating a bank of resources whose application is potentially much wider than that originally written. As a science lead, I wanted not only to improve my own creative practice, but also to introduce a range of activities that could be adapted and used in different contexts, so that they could support the teaching of schools’ individual science curriculums, no matter what the unit’s knowledge base.</a:t>
            </a:r>
            <a:endParaRPr lang="en-GB" sz="1800" dirty="0">
              <a:effectLst/>
              <a:latin typeface="Arial" panose="020B0604020202020204" pitchFamily="34" charset="0"/>
              <a:ea typeface="Arial" panose="020B0604020202020204" pitchFamily="34" charset="0"/>
            </a:endParaRPr>
          </a:p>
          <a:p>
            <a:pPr marL="0" indent="0">
              <a:lnSpc>
                <a:spcPct val="120000"/>
              </a:lnSpc>
              <a:spcBef>
                <a:spcPts val="0"/>
              </a:spcBef>
              <a:buNone/>
            </a:pPr>
            <a:endParaRPr lang="en-GB" sz="5600" dirty="0">
              <a:effectLst/>
              <a:ea typeface="Arial" panose="020B0604020202020204" pitchFamily="34" charset="0"/>
            </a:endParaRPr>
          </a:p>
          <a:p>
            <a:pPr marL="0" indent="0">
              <a:buNone/>
            </a:pPr>
            <a:endParaRPr lang="en-GB" dirty="0"/>
          </a:p>
        </p:txBody>
      </p:sp>
      <p:pic>
        <p:nvPicPr>
          <p:cNvPr id="2" name="Picture 3">
            <a:extLst>
              <a:ext uri="{FF2B5EF4-FFF2-40B4-BE49-F238E27FC236}">
                <a16:creationId xmlns:a16="http://schemas.microsoft.com/office/drawing/2014/main" id="{B913E19E-FB4C-4E9D-ABF4-F2C7E875D32B}"/>
              </a:ext>
            </a:extLst>
          </p:cNvPr>
          <p:cNvPicPr>
            <a:picLocks noChangeAspect="1"/>
          </p:cNvPicPr>
          <p:nvPr/>
        </p:nvPicPr>
        <p:blipFill>
          <a:blip r:embed="rId2"/>
          <a:stretch>
            <a:fillRect/>
          </a:stretch>
        </p:blipFill>
        <p:spPr>
          <a:xfrm rot="19440000">
            <a:off x="11500800" y="1816035"/>
            <a:ext cx="1016001" cy="1138419"/>
          </a:xfrm>
          <a:prstGeom prst="rect">
            <a:avLst/>
          </a:prstGeom>
        </p:spPr>
      </p:pic>
      <p:pic>
        <p:nvPicPr>
          <p:cNvPr id="4" name="Picture 4" descr="A picture containing connector, accessory&#10;&#10;Description automatically generated">
            <a:extLst>
              <a:ext uri="{FF2B5EF4-FFF2-40B4-BE49-F238E27FC236}">
                <a16:creationId xmlns:a16="http://schemas.microsoft.com/office/drawing/2014/main" id="{362BED9F-0CDD-4239-A104-545C7990AD17}"/>
              </a:ext>
            </a:extLst>
          </p:cNvPr>
          <p:cNvPicPr>
            <a:picLocks noChangeAspect="1"/>
          </p:cNvPicPr>
          <p:nvPr/>
        </p:nvPicPr>
        <p:blipFill>
          <a:blip r:embed="rId3"/>
          <a:stretch>
            <a:fillRect/>
          </a:stretch>
        </p:blipFill>
        <p:spPr>
          <a:xfrm>
            <a:off x="10381988" y="-3173"/>
            <a:ext cx="1970762" cy="1718238"/>
          </a:xfrm>
          <a:prstGeom prst="rect">
            <a:avLst/>
          </a:prstGeom>
        </p:spPr>
      </p:pic>
    </p:spTree>
    <p:extLst>
      <p:ext uri="{BB962C8B-B14F-4D97-AF65-F5344CB8AC3E}">
        <p14:creationId xmlns:p14="http://schemas.microsoft.com/office/powerpoint/2010/main" val="2984906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F2FDA4-E250-4E4F-9E80-620CDF84D49F}"/>
              </a:ext>
            </a:extLst>
          </p:cNvPr>
          <p:cNvSpPr/>
          <p:nvPr/>
        </p:nvSpPr>
        <p:spPr>
          <a:xfrm>
            <a:off x="0" y="1862698"/>
            <a:ext cx="4261855" cy="605581"/>
          </a:xfrm>
          <a:prstGeom prst="rect">
            <a:avLst/>
          </a:prstGeom>
          <a:solidFill>
            <a:srgbClr val="A6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i="0" u="none" strike="noStrike">
                <a:solidFill>
                  <a:schemeClr val="tx1"/>
                </a:solidFill>
                <a:effectLst/>
                <a:hlinkClick r:id="rId3">
                  <a:extLst>
                    <a:ext uri="{A12FA001-AC4F-418D-AE19-62706E023703}">
                      <ahyp:hlinkClr xmlns:ahyp="http://schemas.microsoft.com/office/drawing/2018/hyperlinkcolor" val="tx"/>
                    </a:ext>
                  </a:extLst>
                </a:hlinkClick>
              </a:rPr>
              <a:t>William Morris </a:t>
            </a:r>
            <a:endParaRPr lang="en-US" sz="3200" b="1">
              <a:solidFill>
                <a:schemeClr val="tx1"/>
              </a:solidFill>
            </a:endParaRPr>
          </a:p>
        </p:txBody>
      </p:sp>
      <p:pic>
        <p:nvPicPr>
          <p:cNvPr id="7" name="Picture 7">
            <a:extLst>
              <a:ext uri="{FF2B5EF4-FFF2-40B4-BE49-F238E27FC236}">
                <a16:creationId xmlns:a16="http://schemas.microsoft.com/office/drawing/2014/main" id="{7C711223-68F8-457C-8E1A-1F9262CE32A7}"/>
              </a:ext>
            </a:extLst>
          </p:cNvPr>
          <p:cNvPicPr>
            <a:picLocks noChangeAspect="1"/>
          </p:cNvPicPr>
          <p:nvPr/>
        </p:nvPicPr>
        <p:blipFill>
          <a:blip r:embed="rId4"/>
          <a:stretch>
            <a:fillRect/>
          </a:stretch>
        </p:blipFill>
        <p:spPr>
          <a:xfrm>
            <a:off x="840317" y="422087"/>
            <a:ext cx="6426200" cy="935155"/>
          </a:xfrm>
          <a:prstGeom prst="rect">
            <a:avLst/>
          </a:prstGeom>
        </p:spPr>
      </p:pic>
      <p:sp>
        <p:nvSpPr>
          <p:cNvPr id="5" name="Rectangle 4">
            <a:extLst>
              <a:ext uri="{FF2B5EF4-FFF2-40B4-BE49-F238E27FC236}">
                <a16:creationId xmlns:a16="http://schemas.microsoft.com/office/drawing/2014/main" id="{ADC7DA84-AA68-4493-95B1-DF1F8C5E8D74}"/>
              </a:ext>
            </a:extLst>
          </p:cNvPr>
          <p:cNvSpPr/>
          <p:nvPr/>
        </p:nvSpPr>
        <p:spPr>
          <a:xfrm>
            <a:off x="0" y="3429000"/>
            <a:ext cx="4261855" cy="605581"/>
          </a:xfrm>
          <a:prstGeom prst="rect">
            <a:avLst/>
          </a:prstGeom>
          <a:solidFill>
            <a:srgbClr val="A6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i="0" u="none" strike="noStrike">
                <a:solidFill>
                  <a:schemeClr val="tx1"/>
                </a:solidFill>
                <a:effectLst/>
                <a:hlinkClick r:id="rId5">
                  <a:extLst>
                    <a:ext uri="{A12FA001-AC4F-418D-AE19-62706E023703}">
                      <ahyp:hlinkClr xmlns:ahyp="http://schemas.microsoft.com/office/drawing/2018/hyperlinkcolor" val="tx"/>
                    </a:ext>
                  </a:extLst>
                </a:hlinkClick>
              </a:rPr>
              <a:t>John Banting </a:t>
            </a:r>
            <a:endParaRPr lang="en-US" sz="3200" b="1">
              <a:solidFill>
                <a:schemeClr val="tx1"/>
              </a:solidFill>
            </a:endParaRPr>
          </a:p>
        </p:txBody>
      </p:sp>
      <p:sp>
        <p:nvSpPr>
          <p:cNvPr id="8" name="Rectangle 7">
            <a:extLst>
              <a:ext uri="{FF2B5EF4-FFF2-40B4-BE49-F238E27FC236}">
                <a16:creationId xmlns:a16="http://schemas.microsoft.com/office/drawing/2014/main" id="{16F71D71-E30F-4D10-A43F-AAE774FFCF6E}"/>
              </a:ext>
            </a:extLst>
          </p:cNvPr>
          <p:cNvSpPr/>
          <p:nvPr/>
        </p:nvSpPr>
        <p:spPr>
          <a:xfrm>
            <a:off x="-1" y="4967206"/>
            <a:ext cx="4261855" cy="605581"/>
          </a:xfrm>
          <a:prstGeom prst="rect">
            <a:avLst/>
          </a:prstGeom>
          <a:solidFill>
            <a:srgbClr val="A6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a:solidFill>
                  <a:schemeClr val="tx1"/>
                </a:solidFill>
                <a:hlinkClick r:id="rId6">
                  <a:extLst>
                    <a:ext uri="{A12FA001-AC4F-418D-AE19-62706E023703}">
                      <ahyp:hlinkClr xmlns:ahyp="http://schemas.microsoft.com/office/drawing/2018/hyperlinkcolor" val="tx"/>
                    </a:ext>
                  </a:extLst>
                </a:hlinkClick>
              </a:rPr>
              <a:t>Althea McNish</a:t>
            </a:r>
            <a:endParaRPr lang="en-US" sz="3200" b="1">
              <a:solidFill>
                <a:schemeClr val="tx1"/>
              </a:solidFill>
            </a:endParaRPr>
          </a:p>
        </p:txBody>
      </p:sp>
      <p:sp>
        <p:nvSpPr>
          <p:cNvPr id="9" name="TextBox 8">
            <a:extLst>
              <a:ext uri="{FF2B5EF4-FFF2-40B4-BE49-F238E27FC236}">
                <a16:creationId xmlns:a16="http://schemas.microsoft.com/office/drawing/2014/main" id="{2B5AA62A-6022-4B24-9BEE-2897CEEC3F8F}"/>
              </a:ext>
            </a:extLst>
          </p:cNvPr>
          <p:cNvSpPr txBox="1"/>
          <p:nvPr/>
        </p:nvSpPr>
        <p:spPr>
          <a:xfrm>
            <a:off x="4749800" y="1594083"/>
            <a:ext cx="6781800" cy="4524315"/>
          </a:xfrm>
          <a:prstGeom prst="rect">
            <a:avLst/>
          </a:prstGeom>
          <a:noFill/>
        </p:spPr>
        <p:txBody>
          <a:bodyPr wrap="square">
            <a:spAutoFit/>
          </a:bodyPr>
          <a:lstStyle/>
          <a:p>
            <a:r>
              <a:rPr lang="en-GB" i="1" dirty="0">
                <a:ea typeface="Times New Roman" panose="02020603050405020304" pitchFamily="18" charset="0"/>
              </a:rPr>
              <a:t>“</a:t>
            </a:r>
            <a:r>
              <a:rPr lang="en-GB" i="1" dirty="0">
                <a:effectLst/>
                <a:ea typeface="Times New Roman" panose="02020603050405020304" pitchFamily="18" charset="0"/>
              </a:rPr>
              <a:t>Have a go at examining how Morris used nature in his wallpaper designs. You could make links to maths and symmetry by taking images of your own prints and use ICT to create symmetrical patterns e.g. by flipping and rotating the photographs.</a:t>
            </a:r>
            <a:r>
              <a:rPr lang="en-GB" i="1" dirty="0">
                <a:ea typeface="Times New Roman" panose="02020603050405020304" pitchFamily="18" charset="0"/>
              </a:rPr>
              <a:t>” </a:t>
            </a:r>
            <a:r>
              <a:rPr lang="en-GB" dirty="0">
                <a:effectLst/>
                <a:ea typeface="Times New Roman" panose="02020603050405020304" pitchFamily="18" charset="0"/>
              </a:rPr>
              <a:t>Gill </a:t>
            </a:r>
          </a:p>
          <a:p>
            <a:endParaRPr lang="en-GB" dirty="0">
              <a:ea typeface="Times New Roman" panose="02020603050405020304" pitchFamily="18" charset="0"/>
            </a:endParaRPr>
          </a:p>
          <a:p>
            <a:r>
              <a:rPr lang="en-GB" dirty="0">
                <a:solidFill>
                  <a:srgbClr val="333333"/>
                </a:solidFill>
                <a:effectLst/>
                <a:ea typeface="Times New Roman" panose="02020603050405020304" pitchFamily="18" charset="0"/>
              </a:rPr>
              <a:t>‘Snake in the Grass, Alas', Linocut</a:t>
            </a:r>
            <a:endParaRPr lang="en-GB" dirty="0">
              <a:effectLst/>
              <a:ea typeface="Times New Roman" panose="02020603050405020304" pitchFamily="18" charset="0"/>
            </a:endParaRPr>
          </a:p>
          <a:p>
            <a:r>
              <a:rPr lang="en-GB" i="1" dirty="0">
                <a:solidFill>
                  <a:srgbClr val="222222"/>
                </a:solidFill>
                <a:ea typeface="Times New Roman" panose="02020603050405020304" pitchFamily="18" charset="0"/>
              </a:rPr>
              <a:t>“</a:t>
            </a:r>
            <a:r>
              <a:rPr lang="en-GB" i="1" dirty="0">
                <a:solidFill>
                  <a:srgbClr val="222222"/>
                </a:solidFill>
                <a:effectLst/>
                <a:ea typeface="Times New Roman" panose="02020603050405020304" pitchFamily="18" charset="0"/>
              </a:rPr>
              <a:t>John Banting was a British artist and writer. I really like his linocut print ‘ Snake in the Grass, Alas 1931’ because of the bold lines and ombre fade of the bright colours in the print. Just like block printing, linocuts are another form of relief printing, and is easy to have a go at.” </a:t>
            </a:r>
            <a:r>
              <a:rPr lang="en-GB" dirty="0">
                <a:solidFill>
                  <a:srgbClr val="222222"/>
                </a:solidFill>
                <a:effectLst/>
                <a:ea typeface="Times New Roman" panose="02020603050405020304" pitchFamily="18" charset="0"/>
              </a:rPr>
              <a:t>Kaitlin </a:t>
            </a:r>
            <a:endParaRPr lang="en-GB" dirty="0">
              <a:effectLst/>
              <a:ea typeface="Times New Roman" panose="02020603050405020304" pitchFamily="18" charset="0"/>
            </a:endParaRPr>
          </a:p>
          <a:p>
            <a:endParaRPr lang="en-GB" dirty="0">
              <a:effectLst/>
              <a:ea typeface="Times New Roman" panose="02020603050405020304" pitchFamily="18" charset="0"/>
            </a:endParaRPr>
          </a:p>
          <a:p>
            <a:r>
              <a:rPr lang="en-GB" dirty="0">
                <a:effectLst/>
                <a:ea typeface="Times New Roman" panose="02020603050405020304" pitchFamily="18" charset="0"/>
              </a:rPr>
              <a:t>Althea McNish was a textile designer, originally from Trinidad, who used printing techniques to create bold, colourful and eye-catching designs. She often created repeating patterns which were inspired by plants.</a:t>
            </a:r>
            <a:endParaRPr lang="en-GB" dirty="0">
              <a:ea typeface="Times New Roman" panose="02020603050405020304" pitchFamily="18" charset="0"/>
            </a:endParaRPr>
          </a:p>
        </p:txBody>
      </p:sp>
    </p:spTree>
    <p:extLst>
      <p:ext uri="{BB962C8B-B14F-4D97-AF65-F5344CB8AC3E}">
        <p14:creationId xmlns:p14="http://schemas.microsoft.com/office/powerpoint/2010/main" val="39195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64281-736F-48B2-ABA2-4579880EA43E}"/>
              </a:ext>
            </a:extLst>
          </p:cNvPr>
          <p:cNvSpPr>
            <a:spLocks noGrp="1"/>
          </p:cNvSpPr>
          <p:nvPr>
            <p:ph idx="1"/>
          </p:nvPr>
        </p:nvSpPr>
        <p:spPr>
          <a:xfrm>
            <a:off x="904240" y="1496103"/>
            <a:ext cx="5488858" cy="4910138"/>
          </a:xfrm>
        </p:spPr>
        <p:txBody>
          <a:bodyPr vert="horz" lIns="91440" tIns="45720" rIns="91440" bIns="45720" rtlCol="0" anchor="t">
            <a:normAutofit/>
          </a:bodyPr>
          <a:lstStyle/>
          <a:p>
            <a:pPr marL="0" indent="0">
              <a:buNone/>
            </a:pPr>
            <a:r>
              <a:rPr lang="en-GB" sz="1400" b="1" dirty="0">
                <a:latin typeface="Ink Free"/>
              </a:rPr>
              <a:t>Authors: </a:t>
            </a:r>
          </a:p>
          <a:p>
            <a:pPr marL="0" indent="0">
              <a:buNone/>
            </a:pPr>
            <a:r>
              <a:rPr lang="en-GB" sz="1400" dirty="0"/>
              <a:t>Kaitlin Ferguson, Artist</a:t>
            </a:r>
            <a:endParaRPr lang="en-GB" sz="1400" dirty="0">
              <a:cs typeface="Calibri"/>
            </a:endParaRPr>
          </a:p>
          <a:p>
            <a:pPr marL="0" indent="0">
              <a:buNone/>
            </a:pPr>
            <a:r>
              <a:rPr lang="en-GB" sz="1400" dirty="0"/>
              <a:t>Gill Sekatawa, Art and Design Lead, Nelson Academy</a:t>
            </a:r>
          </a:p>
          <a:p>
            <a:pPr marL="0" indent="0">
              <a:buNone/>
            </a:pPr>
            <a:r>
              <a:rPr lang="en-GB" sz="1400" dirty="0"/>
              <a:t>Sarah Melia, Science Lead, Nelson Academy</a:t>
            </a:r>
          </a:p>
          <a:p>
            <a:pPr marL="0" indent="0">
              <a:buNone/>
            </a:pPr>
            <a:endParaRPr lang="en-GB" sz="1400" b="1" dirty="0">
              <a:latin typeface="Ink Free"/>
            </a:endParaRPr>
          </a:p>
          <a:p>
            <a:pPr marL="0" indent="0">
              <a:buNone/>
            </a:pPr>
            <a:r>
              <a:rPr lang="en-GB" sz="1400" b="1" dirty="0">
                <a:latin typeface="Ink Free"/>
              </a:rPr>
              <a:t>Illustrator: </a:t>
            </a:r>
          </a:p>
          <a:p>
            <a:pPr marL="0" indent="0">
              <a:buNone/>
            </a:pPr>
            <a:r>
              <a:rPr lang="en-GB" sz="1400" dirty="0"/>
              <a:t>Sophie Clouston, Creative Arts East</a:t>
            </a:r>
            <a:endParaRPr lang="en-GB" sz="1400" dirty="0">
              <a:cs typeface="Calibri"/>
            </a:endParaRPr>
          </a:p>
          <a:p>
            <a:pPr marL="0" indent="0">
              <a:buNone/>
            </a:pPr>
            <a:endParaRPr lang="en-GB" sz="1400" b="1" dirty="0">
              <a:latin typeface="Ink Free"/>
            </a:endParaRPr>
          </a:p>
          <a:p>
            <a:pPr marL="0" indent="0">
              <a:buNone/>
            </a:pPr>
            <a:r>
              <a:rPr lang="en-GB" sz="1400" b="1" dirty="0">
                <a:latin typeface="Ink Free"/>
              </a:rPr>
              <a:t>Commissioned and produced in 2021 by:</a:t>
            </a:r>
          </a:p>
          <a:p>
            <a:pPr marL="0" indent="0">
              <a:buNone/>
            </a:pPr>
            <a:r>
              <a:rPr lang="en-GB" sz="1400" dirty="0"/>
              <a:t>Barbican Creative Learning</a:t>
            </a:r>
            <a:endParaRPr lang="en-GB" sz="1400" dirty="0">
              <a:cs typeface="Calibri"/>
            </a:endParaRPr>
          </a:p>
          <a:p>
            <a:pPr marL="0" indent="0">
              <a:buNone/>
            </a:pPr>
            <a:r>
              <a:rPr lang="en-GB" sz="1400" dirty="0"/>
              <a:t>Creative Arts East for PEACH West Norfolk</a:t>
            </a:r>
          </a:p>
          <a:p>
            <a:pPr marL="0" indent="0">
              <a:buNone/>
            </a:pPr>
            <a:endParaRPr lang="en-GB" dirty="0">
              <a:cs typeface="Calibri"/>
            </a:endParaRPr>
          </a:p>
          <a:p>
            <a:pPr marL="0" indent="0">
              <a:buNone/>
            </a:pPr>
            <a:endParaRPr lang="en-GB" dirty="0">
              <a:cs typeface="Calibri"/>
            </a:endParaRPr>
          </a:p>
          <a:p>
            <a:pPr marL="0" indent="0">
              <a:buNone/>
            </a:pPr>
            <a:endParaRPr lang="en-GB" sz="4400" b="1" dirty="0">
              <a:latin typeface="Ink Free"/>
              <a:cs typeface="Calibri"/>
            </a:endParaRPr>
          </a:p>
          <a:p>
            <a:pPr marL="0" indent="0">
              <a:buNone/>
            </a:pPr>
            <a:endParaRPr lang="en-GB" sz="4400" b="1" dirty="0">
              <a:latin typeface="Ink Free"/>
            </a:endParaRPr>
          </a:p>
          <a:p>
            <a:pPr marL="0" indent="0">
              <a:buNone/>
            </a:pPr>
            <a:endParaRPr lang="en-GB" dirty="0"/>
          </a:p>
          <a:p>
            <a:pPr marL="0" indent="0">
              <a:buNone/>
            </a:pPr>
            <a:endParaRPr lang="en-GB" dirty="0"/>
          </a:p>
          <a:p>
            <a:pPr marL="0" indent="0">
              <a:buNone/>
            </a:pPr>
            <a:endParaRPr lang="en-GB" dirty="0"/>
          </a:p>
        </p:txBody>
      </p:sp>
      <p:pic>
        <p:nvPicPr>
          <p:cNvPr id="6" name="Picture 6" descr="A picture containing dark, lit&#10;&#10;Description automatically generated">
            <a:extLst>
              <a:ext uri="{FF2B5EF4-FFF2-40B4-BE49-F238E27FC236}">
                <a16:creationId xmlns:a16="http://schemas.microsoft.com/office/drawing/2014/main" id="{D3C5B2C5-566B-4345-A7E6-DB865B2E1196}"/>
              </a:ext>
            </a:extLst>
          </p:cNvPr>
          <p:cNvPicPr>
            <a:picLocks noChangeAspect="1"/>
          </p:cNvPicPr>
          <p:nvPr/>
        </p:nvPicPr>
        <p:blipFill>
          <a:blip r:embed="rId3"/>
          <a:stretch>
            <a:fillRect/>
          </a:stretch>
        </p:blipFill>
        <p:spPr>
          <a:xfrm>
            <a:off x="904240" y="567690"/>
            <a:ext cx="2367280" cy="612140"/>
          </a:xfrm>
          <a:prstGeom prst="rect">
            <a:avLst/>
          </a:prstGeom>
        </p:spPr>
      </p:pic>
      <p:sp>
        <p:nvSpPr>
          <p:cNvPr id="7" name="TextBox 6">
            <a:extLst>
              <a:ext uri="{FF2B5EF4-FFF2-40B4-BE49-F238E27FC236}">
                <a16:creationId xmlns:a16="http://schemas.microsoft.com/office/drawing/2014/main" id="{FDA1B723-34E0-4258-ACDC-383A62D3D21C}"/>
              </a:ext>
            </a:extLst>
          </p:cNvPr>
          <p:cNvSpPr txBox="1"/>
          <p:nvPr/>
        </p:nvSpPr>
        <p:spPr>
          <a:xfrm>
            <a:off x="5034430" y="2486232"/>
            <a:ext cx="4972160" cy="2846933"/>
          </a:xfrm>
          <a:prstGeom prst="rect">
            <a:avLst/>
          </a:prstGeom>
          <a:noFill/>
          <a:ln>
            <a:noFill/>
          </a:ln>
        </p:spPr>
        <p:txBody>
          <a:bodyPr wrap="square">
            <a:spAutoFit/>
          </a:bodyPr>
          <a:lstStyle/>
          <a:p>
            <a:pPr marL="0" indent="0">
              <a:buNone/>
            </a:pPr>
            <a:r>
              <a:rPr lang="en-GB" sz="1400" b="1" dirty="0">
                <a:latin typeface="Ink Free"/>
              </a:rPr>
              <a:t>Attribution:</a:t>
            </a:r>
          </a:p>
          <a:p>
            <a:pPr marL="0" indent="0">
              <a:buNone/>
            </a:pPr>
            <a:r>
              <a:rPr lang="en-GB" sz="1500" dirty="0">
                <a:cs typeface="Calibri"/>
              </a:rPr>
              <a:t>You are welcome to share this resource with colleagues and adapt it as you see fit. Please note that if you do so, the following credit line must be used:</a:t>
            </a:r>
          </a:p>
          <a:p>
            <a:pPr marL="0" indent="0">
              <a:buNone/>
            </a:pPr>
            <a:r>
              <a:rPr lang="en-GB" sz="1500" dirty="0">
                <a:cs typeface="Calibri"/>
              </a:rPr>
              <a:t> </a:t>
            </a:r>
          </a:p>
          <a:p>
            <a:pPr marL="0" indent="0">
              <a:buNone/>
            </a:pPr>
            <a:r>
              <a:rPr lang="en-GB" sz="1500" i="1" dirty="0">
                <a:cs typeface="Calibri"/>
              </a:rPr>
              <a:t>Taken from Teacher Lab: Teaching Primary Science through Creativity, written by Kaitlin Ferguson, Gill Sekatawa and Sarah Melia. Illustrations by Sophie Clouston. Commissioned by Barbican Creative Learning and Creative Arts East. With support from the </a:t>
            </a:r>
            <a:r>
              <a:rPr lang="en-GB" sz="1500" i="1" dirty="0" err="1">
                <a:cs typeface="Calibri"/>
              </a:rPr>
              <a:t>Esmée</a:t>
            </a:r>
            <a:r>
              <a:rPr lang="en-GB" sz="1500" i="1" dirty="0">
                <a:cs typeface="Calibri"/>
              </a:rPr>
              <a:t> Fairbairn Foundation and Nelson Academy, Downham Market. Teacher Lab is a Barbican Creative Learning programme</a:t>
            </a:r>
          </a:p>
        </p:txBody>
      </p:sp>
      <p:pic>
        <p:nvPicPr>
          <p:cNvPr id="2" name="Picture 4" descr="Text&#10;&#10;Description automatically generated">
            <a:extLst>
              <a:ext uri="{FF2B5EF4-FFF2-40B4-BE49-F238E27FC236}">
                <a16:creationId xmlns:a16="http://schemas.microsoft.com/office/drawing/2014/main" id="{40D7055B-F9E8-45EF-A6C4-E242869616BF}"/>
              </a:ext>
            </a:extLst>
          </p:cNvPr>
          <p:cNvPicPr>
            <a:picLocks noChangeAspect="1"/>
          </p:cNvPicPr>
          <p:nvPr/>
        </p:nvPicPr>
        <p:blipFill>
          <a:blip r:embed="rId4"/>
          <a:stretch>
            <a:fillRect/>
          </a:stretch>
        </p:blipFill>
        <p:spPr>
          <a:xfrm>
            <a:off x="236458" y="5487053"/>
            <a:ext cx="2743200" cy="1235461"/>
          </a:xfrm>
          <a:prstGeom prst="rect">
            <a:avLst/>
          </a:prstGeom>
        </p:spPr>
      </p:pic>
      <p:sp>
        <p:nvSpPr>
          <p:cNvPr id="5" name="TextBox 4">
            <a:extLst>
              <a:ext uri="{FF2B5EF4-FFF2-40B4-BE49-F238E27FC236}">
                <a16:creationId xmlns:a16="http://schemas.microsoft.com/office/drawing/2014/main" id="{7AF14A76-7B1F-4F32-8834-9F4DDEC08B14}"/>
              </a:ext>
            </a:extLst>
          </p:cNvPr>
          <p:cNvSpPr txBox="1"/>
          <p:nvPr/>
        </p:nvSpPr>
        <p:spPr>
          <a:xfrm>
            <a:off x="5034430" y="1496103"/>
            <a:ext cx="4505498" cy="1015663"/>
          </a:xfrm>
          <a:prstGeom prst="rect">
            <a:avLst/>
          </a:prstGeom>
          <a:noFill/>
        </p:spPr>
        <p:txBody>
          <a:bodyPr wrap="square" rtlCol="0">
            <a:spAutoFit/>
          </a:bodyPr>
          <a:lstStyle/>
          <a:p>
            <a:pPr marL="0" indent="0">
              <a:buNone/>
            </a:pPr>
            <a:r>
              <a:rPr lang="en-GB" sz="1400" b="1" dirty="0">
                <a:latin typeface="Ink Free"/>
              </a:rPr>
              <a:t>With thanks to:</a:t>
            </a:r>
          </a:p>
          <a:p>
            <a:pPr marL="0" indent="0">
              <a:buNone/>
            </a:pPr>
            <a:r>
              <a:rPr lang="en-GB" sz="1400" dirty="0"/>
              <a:t>Staff and students at Nelson Academy, Downham Market</a:t>
            </a:r>
            <a:endParaRPr lang="en-GB" sz="1400" dirty="0">
              <a:cs typeface="Calibri"/>
            </a:endParaRPr>
          </a:p>
          <a:p>
            <a:pPr marL="0" indent="0">
              <a:buNone/>
            </a:pPr>
            <a:r>
              <a:rPr lang="en-GB" sz="1400" dirty="0"/>
              <a:t>Norfolk and Norwich Festival Bridge</a:t>
            </a:r>
            <a:endParaRPr lang="en-GB" sz="1400" dirty="0">
              <a:cs typeface="Calibri"/>
            </a:endParaRPr>
          </a:p>
          <a:p>
            <a:endParaRPr lang="en-GB" dirty="0"/>
          </a:p>
        </p:txBody>
      </p:sp>
      <p:pic>
        <p:nvPicPr>
          <p:cNvPr id="4" name="Picture 6">
            <a:extLst>
              <a:ext uri="{FF2B5EF4-FFF2-40B4-BE49-F238E27FC236}">
                <a16:creationId xmlns:a16="http://schemas.microsoft.com/office/drawing/2014/main" id="{AE26DDF5-0999-417C-B5D0-B1CB604181E7}"/>
              </a:ext>
            </a:extLst>
          </p:cNvPr>
          <p:cNvPicPr>
            <a:picLocks noChangeAspect="1"/>
          </p:cNvPicPr>
          <p:nvPr/>
        </p:nvPicPr>
        <p:blipFill>
          <a:blip r:embed="rId5"/>
          <a:stretch>
            <a:fillRect/>
          </a:stretch>
        </p:blipFill>
        <p:spPr>
          <a:xfrm>
            <a:off x="10006590" y="4497651"/>
            <a:ext cx="1948952" cy="2224863"/>
          </a:xfrm>
          <a:prstGeom prst="rect">
            <a:avLst/>
          </a:prstGeom>
        </p:spPr>
      </p:pic>
    </p:spTree>
    <p:extLst>
      <p:ext uri="{BB962C8B-B14F-4D97-AF65-F5344CB8AC3E}">
        <p14:creationId xmlns:p14="http://schemas.microsoft.com/office/powerpoint/2010/main" val="21752075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A1EE9A-5C4E-4B5C-96A3-113C16ABB14C}"/>
              </a:ext>
            </a:extLst>
          </p:cNvPr>
          <p:cNvSpPr>
            <a:spLocks noGrp="1"/>
          </p:cNvSpPr>
          <p:nvPr>
            <p:ph idx="1"/>
          </p:nvPr>
        </p:nvSpPr>
        <p:spPr>
          <a:xfrm>
            <a:off x="853440" y="1725765"/>
            <a:ext cx="9662160" cy="4351338"/>
          </a:xfrm>
        </p:spPr>
        <p:txBody>
          <a:bodyPr vert="horz" lIns="91440" tIns="45720" rIns="91440" bIns="45720" rtlCol="0" anchor="t">
            <a:normAutofit lnSpcReduction="10000"/>
          </a:bodyPr>
          <a:lstStyle/>
          <a:p>
            <a:pPr marL="0" indent="0">
              <a:buNone/>
            </a:pPr>
            <a:r>
              <a:rPr lang="en-GB" sz="2400" i="1" dirty="0"/>
              <a:t>Below are some links to more resources for supporting creativity in learners:</a:t>
            </a:r>
          </a:p>
          <a:p>
            <a:pPr marL="0" indent="0">
              <a:buNone/>
            </a:pPr>
            <a:endParaRPr lang="en-GB" sz="1050" i="1" dirty="0"/>
          </a:p>
          <a:p>
            <a:pPr marL="0" indent="0">
              <a:buNone/>
            </a:pPr>
            <a:r>
              <a:rPr lang="en-GB" sz="2400" i="1" dirty="0">
                <a:hlinkClick r:id="rId3"/>
              </a:rPr>
              <a:t>https://www.researchgate.net/publication/305218451_A_Five_Dimensional_Model_of_Creativity_and_its_Assessment_in_Schools</a:t>
            </a:r>
            <a:r>
              <a:rPr lang="en-GB" sz="2400" i="1" dirty="0"/>
              <a:t> </a:t>
            </a:r>
          </a:p>
          <a:p>
            <a:pPr marL="0" indent="0">
              <a:buNone/>
            </a:pPr>
            <a:endParaRPr lang="en-GB" sz="2400" i="1" dirty="0"/>
          </a:p>
          <a:p>
            <a:pPr marL="0" indent="0">
              <a:buNone/>
            </a:pPr>
            <a:r>
              <a:rPr lang="en-GB" sz="2400" i="1" dirty="0">
                <a:hlinkClick r:id="rId4"/>
              </a:rPr>
              <a:t>https://www.thomastallisschool.com/tallis-habits.html</a:t>
            </a:r>
            <a:endParaRPr lang="en-GB" sz="2400" i="1" dirty="0"/>
          </a:p>
          <a:p>
            <a:pPr marL="0" indent="0">
              <a:buNone/>
            </a:pPr>
            <a:endParaRPr lang="en-GB" sz="2400" i="1" dirty="0"/>
          </a:p>
          <a:p>
            <a:pPr marL="0" indent="0">
              <a:buNone/>
            </a:pPr>
            <a:r>
              <a:rPr lang="en-GB" sz="2400" i="1" dirty="0">
                <a:hlinkClick r:id="rId5"/>
              </a:rPr>
              <a:t>https://nnfestival.org.uk/festival-bridge/schools-education/resource-bank/</a:t>
            </a:r>
            <a:endParaRPr lang="en-GB" sz="2400" i="1" dirty="0"/>
          </a:p>
          <a:p>
            <a:pPr marL="0" indent="0">
              <a:buNone/>
            </a:pPr>
            <a:endParaRPr lang="en-GB" sz="2400" i="1" dirty="0"/>
          </a:p>
          <a:p>
            <a:pPr marL="0" indent="0">
              <a:buNone/>
            </a:pPr>
            <a:r>
              <a:rPr lang="en-GB" sz="2400" i="1" dirty="0">
                <a:hlinkClick r:id="rId6"/>
              </a:rPr>
              <a:t>https://www.groundworkgallery.com/exhibitions-about-environment/virtual-tour/</a:t>
            </a:r>
            <a:endParaRPr lang="en-GB" sz="2400" i="1" dirty="0"/>
          </a:p>
          <a:p>
            <a:pPr marL="0" indent="0">
              <a:buNone/>
            </a:pPr>
            <a:endParaRPr lang="en-GB" sz="2400" i="1" dirty="0"/>
          </a:p>
          <a:p>
            <a:pPr marL="0" indent="0">
              <a:buNone/>
            </a:pPr>
            <a:endParaRPr lang="en-GB" sz="2400" i="1" dirty="0"/>
          </a:p>
          <a:p>
            <a:pPr marL="0" indent="0">
              <a:buNone/>
            </a:pPr>
            <a:endParaRPr lang="en-GB" i="1" dirty="0"/>
          </a:p>
        </p:txBody>
      </p:sp>
      <p:pic>
        <p:nvPicPr>
          <p:cNvPr id="6" name="Picture 6" descr="Logo&#10;&#10;Description automatically generated">
            <a:extLst>
              <a:ext uri="{FF2B5EF4-FFF2-40B4-BE49-F238E27FC236}">
                <a16:creationId xmlns:a16="http://schemas.microsoft.com/office/drawing/2014/main" id="{EDB820CC-87AE-4B80-93BF-A9DBED5C7419}"/>
              </a:ext>
            </a:extLst>
          </p:cNvPr>
          <p:cNvPicPr>
            <a:picLocks noChangeAspect="1"/>
          </p:cNvPicPr>
          <p:nvPr/>
        </p:nvPicPr>
        <p:blipFill>
          <a:blip r:embed="rId7"/>
          <a:stretch>
            <a:fillRect/>
          </a:stretch>
        </p:blipFill>
        <p:spPr>
          <a:xfrm>
            <a:off x="853440" y="780897"/>
            <a:ext cx="2743200" cy="581966"/>
          </a:xfrm>
          <a:prstGeom prst="rect">
            <a:avLst/>
          </a:prstGeom>
        </p:spPr>
      </p:pic>
    </p:spTree>
    <p:extLst>
      <p:ext uri="{BB962C8B-B14F-4D97-AF65-F5344CB8AC3E}">
        <p14:creationId xmlns:p14="http://schemas.microsoft.com/office/powerpoint/2010/main" val="142744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BDF5A3-FB5B-4A79-9C06-A7F86EB411DC}"/>
              </a:ext>
            </a:extLst>
          </p:cNvPr>
          <p:cNvSpPr>
            <a:spLocks noGrp="1"/>
          </p:cNvSpPr>
          <p:nvPr>
            <p:ph idx="1"/>
          </p:nvPr>
        </p:nvSpPr>
        <p:spPr>
          <a:xfrm>
            <a:off x="838200" y="809897"/>
            <a:ext cx="10515600" cy="5367066"/>
          </a:xfrm>
        </p:spPr>
        <p:txBody>
          <a:bodyPr vert="horz" lIns="91440" tIns="45720" rIns="91440" bIns="45720" rtlCol="0" anchor="t">
            <a:normAutofit fontScale="85000" lnSpcReduction="20000"/>
          </a:bodyPr>
          <a:lstStyle/>
          <a:p>
            <a:pPr marL="0" indent="0">
              <a:lnSpc>
                <a:spcPct val="120000"/>
              </a:lnSpc>
              <a:spcBef>
                <a:spcPts val="0"/>
              </a:spcBef>
              <a:buNone/>
              <a:defRPr/>
            </a:pPr>
            <a:r>
              <a:rPr lang="en-GB" sz="3800" b="1">
                <a:solidFill>
                  <a:srgbClr val="7070DA"/>
                </a:solidFill>
                <a:latin typeface="Ink Free"/>
              </a:rPr>
              <a:t>Author Statements continued…</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endParaRPr>
          </a:p>
          <a:p>
            <a:pPr marL="0" indent="0">
              <a:lnSpc>
                <a:spcPct val="115000"/>
              </a:lnSpc>
              <a:buNone/>
            </a:pPr>
            <a:r>
              <a:rPr lang="en-GB" sz="1800" b="1">
                <a:effectLst/>
                <a:latin typeface="Calibri" panose="020F0502020204030204" pitchFamily="34" charset="0"/>
                <a:ea typeface="Calibri" panose="020F0502020204030204" pitchFamily="34" charset="0"/>
              </a:rPr>
              <a:t>Kaitlin Ferguson, Artist:</a:t>
            </a:r>
            <a:endParaRPr lang="en-GB" sz="1800">
              <a:effectLst/>
              <a:latin typeface="Arial" panose="020B0604020202020204" pitchFamily="34" charset="0"/>
              <a:ea typeface="Arial" panose="020B0604020202020204" pitchFamily="34" charset="0"/>
            </a:endParaRPr>
          </a:p>
          <a:p>
            <a:pPr marL="0" indent="0">
              <a:lnSpc>
                <a:spcPct val="115000"/>
              </a:lnSpc>
              <a:buNone/>
            </a:pPr>
            <a:r>
              <a:rPr lang="en-GB" sz="1800">
                <a:effectLst/>
                <a:latin typeface="Calibri"/>
                <a:ea typeface="Calibri" panose="020F0502020204030204" pitchFamily="34" charset="0"/>
                <a:cs typeface="Calibri"/>
              </a:rPr>
              <a:t>It has been really inspiring to work on this collaboration with both Gill and Sarah, and to create a resource which draws upon areas of the curriculum which we each feel very passionate about. It has been a fascinating process, which has allowed us to find inspiration from each other's passions and knowledge.</a:t>
            </a:r>
            <a:endParaRPr lang="en-GB" sz="1800">
              <a:effectLst/>
              <a:latin typeface="Calibri"/>
              <a:ea typeface="Arial" panose="020B0604020202020204" pitchFamily="34" charset="0"/>
              <a:cs typeface="Calibri"/>
            </a:endParaRPr>
          </a:p>
          <a:p>
            <a:pPr marL="0" indent="0">
              <a:lnSpc>
                <a:spcPct val="115000"/>
              </a:lnSpc>
              <a:buNone/>
            </a:pPr>
            <a:r>
              <a:rPr lang="en-GB" sz="1800">
                <a:effectLst/>
                <a:latin typeface="Calibri" panose="020F0502020204030204" pitchFamily="34" charset="0"/>
                <a:ea typeface="Calibri" panose="020F0502020204030204" pitchFamily="34" charset="0"/>
              </a:rPr>
              <a:t>When we began creating the resource, we agreed it was really important that each set of activities felt truly balanced between art and science. We saw science as an inspiration for making art, and creativity as a means to explore science on a more meaningful level.</a:t>
            </a:r>
            <a:endParaRPr lang="en-GB" sz="1800">
              <a:effectLst/>
              <a:latin typeface="Arial" panose="020B0604020202020204" pitchFamily="34" charset="0"/>
              <a:ea typeface="Arial" panose="020B0604020202020204" pitchFamily="34" charset="0"/>
            </a:endParaRPr>
          </a:p>
          <a:p>
            <a:pPr marL="0" indent="0">
              <a:lnSpc>
                <a:spcPct val="115000"/>
              </a:lnSpc>
              <a:buNone/>
            </a:pPr>
            <a:r>
              <a:rPr lang="en-GB" sz="1800">
                <a:effectLst/>
                <a:latin typeface="Calibri"/>
                <a:ea typeface="Calibri" panose="020F0502020204030204" pitchFamily="34" charset="0"/>
                <a:cs typeface="Calibri"/>
              </a:rPr>
              <a:t>Art is a dynamic subject which has the ability to work in tandem with any subject in the curriculum, to bring greater depth and understanding. During our initial chats, we realised that classifying and sorting was not only a science skill which is relevant to each year group, but it also is a skill found in art. For example, curation is simply the sorting and organising of artworks. Therefore we designed the activities to have identifying and classification at the heart of them.</a:t>
            </a:r>
            <a:r>
              <a:rPr lang="en-GB" sz="1800">
                <a:latin typeface="Calibri"/>
                <a:ea typeface="Calibri" panose="020F0502020204030204" pitchFamily="34" charset="0"/>
                <a:cs typeface="Calibri"/>
              </a:rPr>
              <a:t> </a:t>
            </a:r>
            <a:endParaRPr lang="en-GB" sz="1800">
              <a:effectLst/>
              <a:latin typeface="Arial" panose="020B0604020202020204" pitchFamily="34" charset="0"/>
              <a:ea typeface="Arial" panose="020B0604020202020204" pitchFamily="34" charset="0"/>
            </a:endParaRPr>
          </a:p>
          <a:p>
            <a:pPr marL="0" indent="0">
              <a:lnSpc>
                <a:spcPct val="115000"/>
              </a:lnSpc>
              <a:buNone/>
            </a:pPr>
            <a:r>
              <a:rPr lang="en-GB" sz="1800">
                <a:effectLst/>
                <a:latin typeface="Calibri"/>
                <a:ea typeface="Calibri" panose="020F0502020204030204" pitchFamily="34" charset="0"/>
                <a:cs typeface="Calibri"/>
              </a:rPr>
              <a:t>It’s been really enlightening to learn about the curriculum in greater detail, from those who are actively teaching it. This has allowed me to absorb and learn from the amazing teaching of Gill and Sarah. Like most teachers, Gill and Sarah have to come up with infinite new ideas and activities for their pupils regularly, under pressure of time constraints. Therefore, it has been really rewarding to create a resource which is designed both for ease of use for the teacher but also full of excitement and wonder for the children.</a:t>
            </a:r>
            <a:endParaRPr lang="en-GB" sz="1800">
              <a:effectLst/>
              <a:latin typeface="Arial" panose="020B0604020202020204" pitchFamily="34" charset="0"/>
              <a:ea typeface="Arial" panose="020B0604020202020204" pitchFamily="34" charset="0"/>
            </a:endParaRPr>
          </a:p>
          <a:p>
            <a:pPr marL="0" indent="0">
              <a:lnSpc>
                <a:spcPct val="115000"/>
              </a:lnSpc>
              <a:buNone/>
            </a:pPr>
            <a:r>
              <a:rPr lang="en-GB" sz="1800">
                <a:effectLst/>
                <a:latin typeface="Calibri" panose="020F0502020204030204" pitchFamily="34" charset="0"/>
                <a:ea typeface="Calibri" panose="020F0502020204030204" pitchFamily="34" charset="0"/>
              </a:rPr>
              <a:t>We hope that the resource offers teachers an exciting and ambitious set of ideas, rooted in the curriculum, to help grow the confidence, knowledge, and creativity of children.</a:t>
            </a:r>
            <a:endParaRPr lang="en-GB" sz="1800">
              <a:effectLst/>
              <a:latin typeface="Arial" panose="020B0604020202020204" pitchFamily="34" charset="0"/>
              <a:ea typeface="Arial" panose="020B0604020202020204" pitchFamily="34" charset="0"/>
            </a:endParaRPr>
          </a:p>
          <a:p>
            <a:pPr marL="0" indent="0">
              <a:buNone/>
            </a:pPr>
            <a:endParaRPr lang="en-GB"/>
          </a:p>
        </p:txBody>
      </p:sp>
      <p:pic>
        <p:nvPicPr>
          <p:cNvPr id="5" name="Picture 5" descr="A picture containing coil spring&#10;&#10;Description automatically generated">
            <a:extLst>
              <a:ext uri="{FF2B5EF4-FFF2-40B4-BE49-F238E27FC236}">
                <a16:creationId xmlns:a16="http://schemas.microsoft.com/office/drawing/2014/main" id="{846508C3-2D52-4A37-A591-E19661ACE47D}"/>
              </a:ext>
            </a:extLst>
          </p:cNvPr>
          <p:cNvPicPr>
            <a:picLocks noChangeAspect="1"/>
          </p:cNvPicPr>
          <p:nvPr/>
        </p:nvPicPr>
        <p:blipFill>
          <a:blip r:embed="rId2"/>
          <a:stretch>
            <a:fillRect/>
          </a:stretch>
        </p:blipFill>
        <p:spPr>
          <a:xfrm rot="12900000">
            <a:off x="10849018" y="-171629"/>
            <a:ext cx="1148080" cy="1568980"/>
          </a:xfrm>
          <a:prstGeom prst="rect">
            <a:avLst/>
          </a:prstGeom>
        </p:spPr>
      </p:pic>
      <p:pic>
        <p:nvPicPr>
          <p:cNvPr id="7" name="Picture 14" descr="Logo&#10;&#10;Description automatically generated">
            <a:extLst>
              <a:ext uri="{FF2B5EF4-FFF2-40B4-BE49-F238E27FC236}">
                <a16:creationId xmlns:a16="http://schemas.microsoft.com/office/drawing/2014/main" id="{ADFD54CA-8A53-425D-BC69-06E48704FEAF}"/>
              </a:ext>
            </a:extLst>
          </p:cNvPr>
          <p:cNvPicPr>
            <a:picLocks noChangeAspect="1"/>
          </p:cNvPicPr>
          <p:nvPr/>
        </p:nvPicPr>
        <p:blipFill>
          <a:blip r:embed="rId3"/>
          <a:stretch>
            <a:fillRect/>
          </a:stretch>
        </p:blipFill>
        <p:spPr>
          <a:xfrm rot="9600000">
            <a:off x="9953890" y="-406400"/>
            <a:ext cx="879580" cy="1330960"/>
          </a:xfrm>
          <a:prstGeom prst="rect">
            <a:avLst/>
          </a:prstGeom>
        </p:spPr>
      </p:pic>
      <p:pic>
        <p:nvPicPr>
          <p:cNvPr id="9" name="Picture 27" descr="A picture containing clipart, plant&#10;&#10;Description automatically generated">
            <a:extLst>
              <a:ext uri="{FF2B5EF4-FFF2-40B4-BE49-F238E27FC236}">
                <a16:creationId xmlns:a16="http://schemas.microsoft.com/office/drawing/2014/main" id="{70A41384-DEB2-479C-94BE-C9B26D9645B9}"/>
              </a:ext>
            </a:extLst>
          </p:cNvPr>
          <p:cNvPicPr>
            <a:picLocks noChangeAspect="1"/>
          </p:cNvPicPr>
          <p:nvPr/>
        </p:nvPicPr>
        <p:blipFill>
          <a:blip r:embed="rId4"/>
          <a:stretch>
            <a:fillRect/>
          </a:stretch>
        </p:blipFill>
        <p:spPr>
          <a:xfrm rot="11460000">
            <a:off x="11653499" y="449545"/>
            <a:ext cx="985981" cy="1554480"/>
          </a:xfrm>
          <a:prstGeom prst="rect">
            <a:avLst/>
          </a:prstGeom>
        </p:spPr>
      </p:pic>
    </p:spTree>
    <p:extLst>
      <p:ext uri="{BB962C8B-B14F-4D97-AF65-F5344CB8AC3E}">
        <p14:creationId xmlns:p14="http://schemas.microsoft.com/office/powerpoint/2010/main" val="824833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Diagram&#10;&#10;Description automatically generated">
            <a:extLst>
              <a:ext uri="{FF2B5EF4-FFF2-40B4-BE49-F238E27FC236}">
                <a16:creationId xmlns:a16="http://schemas.microsoft.com/office/drawing/2014/main" id="{CBA94E1A-3E92-4303-85C2-62CB75EF6DA5}"/>
              </a:ext>
            </a:extLst>
          </p:cNvPr>
          <p:cNvPicPr>
            <a:picLocks noChangeAspect="1"/>
          </p:cNvPicPr>
          <p:nvPr/>
        </p:nvPicPr>
        <p:blipFill>
          <a:blip r:embed="rId3"/>
          <a:stretch>
            <a:fillRect/>
          </a:stretch>
        </p:blipFill>
        <p:spPr>
          <a:xfrm>
            <a:off x="-7373" y="-9524"/>
            <a:ext cx="12194456" cy="6864758"/>
          </a:xfrm>
          <a:prstGeom prst="rect">
            <a:avLst/>
          </a:prstGeom>
        </p:spPr>
      </p:pic>
      <p:sp>
        <p:nvSpPr>
          <p:cNvPr id="9" name="TextBox 8">
            <a:extLst>
              <a:ext uri="{FF2B5EF4-FFF2-40B4-BE49-F238E27FC236}">
                <a16:creationId xmlns:a16="http://schemas.microsoft.com/office/drawing/2014/main" id="{5563A43A-C1F4-4101-B88A-8427CA84FCA2}"/>
              </a:ext>
            </a:extLst>
          </p:cNvPr>
          <p:cNvSpPr txBox="1"/>
          <p:nvPr/>
        </p:nvSpPr>
        <p:spPr>
          <a:xfrm>
            <a:off x="2061838" y="4530774"/>
            <a:ext cx="377558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Ink Free" panose="03080402000500000000" pitchFamily="66" charset="0"/>
              </a:rPr>
              <a:t>with Reception</a:t>
            </a:r>
          </a:p>
        </p:txBody>
      </p:sp>
    </p:spTree>
    <p:extLst>
      <p:ext uri="{BB962C8B-B14F-4D97-AF65-F5344CB8AC3E}">
        <p14:creationId xmlns:p14="http://schemas.microsoft.com/office/powerpoint/2010/main" val="1928200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5A5A1348DC024DA663B2454A6141ED" ma:contentTypeVersion="14" ma:contentTypeDescription="Create a new document." ma:contentTypeScope="" ma:versionID="8e33a2946157e7f4fdcad2577b8a9e5b">
  <xsd:schema xmlns:xsd="http://www.w3.org/2001/XMLSchema" xmlns:xs="http://www.w3.org/2001/XMLSchema" xmlns:p="http://schemas.microsoft.com/office/2006/metadata/properties" xmlns:ns2="b9a84b40-f786-4e2b-a316-b3fbf6245d23" xmlns:ns3="983e90d3-887f-48b9-9d18-9b4c37b01d82" targetNamespace="http://schemas.microsoft.com/office/2006/metadata/properties" ma:root="true" ma:fieldsID="f548210373184f68ce5ad33f2c2fe598" ns2:_="" ns3:_="">
    <xsd:import namespace="b9a84b40-f786-4e2b-a316-b3fbf6245d23"/>
    <xsd:import namespace="983e90d3-887f-48b9-9d18-9b4c37b01d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a84b40-f786-4e2b-a316-b3fbf6245d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83e90d3-887f-48b9-9d18-9b4c37b01d8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b9a84b40-f786-4e2b-a316-b3fbf6245d2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AABB04-5E43-464D-8456-B17AD80437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a84b40-f786-4e2b-a316-b3fbf6245d23"/>
    <ds:schemaRef ds:uri="983e90d3-887f-48b9-9d18-9b4c37b01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AA2FAB-690B-433B-AA4C-66995DF7EC31}">
  <ds:schemaRefs>
    <ds:schemaRef ds:uri="http://www.w3.org/XML/1998/namespace"/>
    <ds:schemaRef ds:uri="http://schemas.microsoft.com/office/infopath/2007/PartnerControls"/>
    <ds:schemaRef ds:uri="9f5b7e94-4d0a-4b2b-911d-58ded323e4e0"/>
    <ds:schemaRef ds:uri="http://purl.org/dc/elements/1.1/"/>
    <ds:schemaRef ds:uri="http://schemas.microsoft.com/office/2006/documentManagement/types"/>
    <ds:schemaRef ds:uri="8beef897-3db3-49d8-a0c4-453fcba96eea"/>
    <ds:schemaRef ds:uri="http://schemas.microsoft.com/office/2006/metadata/properties"/>
    <ds:schemaRef ds:uri="http://schemas.openxmlformats.org/package/2006/metadata/core-properties"/>
    <ds:schemaRef ds:uri="http://purl.org/dc/dcmitype/"/>
    <ds:schemaRef ds:uri="http://purl.org/dc/terms/"/>
    <ds:schemaRef ds:uri="b9a84b40-f786-4e2b-a316-b3fbf6245d23"/>
  </ds:schemaRefs>
</ds:datastoreItem>
</file>

<file path=customXml/itemProps3.xml><?xml version="1.0" encoding="utf-8"?>
<ds:datastoreItem xmlns:ds="http://schemas.openxmlformats.org/officeDocument/2006/customXml" ds:itemID="{DEB3A830-593A-4A68-A636-C644B63B54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785</TotalTime>
  <Words>8933</Words>
  <Application>Microsoft Office PowerPoint</Application>
  <PresentationFormat>Widescreen</PresentationFormat>
  <Paragraphs>820</Paragraphs>
  <Slides>72</Slides>
  <Notes>65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"Avenir Book"</vt:lpstr>
      <vt:lpstr>Arial</vt:lpstr>
      <vt:lpstr>Avenir</vt:lpstr>
      <vt:lpstr>Calibri</vt:lpstr>
      <vt:lpstr>Calibri Light</vt:lpstr>
      <vt:lpstr>Courier New</vt:lpstr>
      <vt:lpstr>FuturaSB-Bold</vt:lpstr>
      <vt:lpstr>Ink Free</vt:lpstr>
      <vt:lpstr>Times New Roman</vt:lpstr>
      <vt:lpstr>Office Theme</vt:lpstr>
      <vt:lpstr>Teacher Lab</vt:lpstr>
      <vt:lpstr>Contents</vt:lpstr>
      <vt:lpstr>About Teacher Lab</vt:lpstr>
      <vt:lpstr>PowerPoint Presentation</vt:lpstr>
      <vt:lpstr>About this Resource…</vt:lpstr>
      <vt:lpstr>PowerPoint Presentation</vt:lpstr>
      <vt:lpstr>PowerPoint Presentation</vt:lpstr>
      <vt:lpstr>PowerPoint Presentation</vt:lpstr>
      <vt:lpstr>PowerPoint Presentation</vt:lpstr>
      <vt:lpstr>Classification activity       </vt:lpstr>
      <vt:lpstr>PowerPoint Presentation</vt:lpstr>
      <vt:lpstr>Art activity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Medium: Printmaking</vt:lpstr>
      <vt:lpstr>PowerPoint Presentation</vt:lpstr>
      <vt:lpstr>              continued…</vt:lpstr>
      <vt:lpstr>PowerPoint Presentation</vt:lpstr>
      <vt:lpstr>PowerPoint Presentation</vt:lpstr>
      <vt:lpstr>PowerPoint Presentation</vt:lpstr>
      <vt:lpstr>You will need:</vt:lpstr>
      <vt:lpstr>PowerPoint Presentation</vt:lpstr>
      <vt:lpstr>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continued…</vt:lpstr>
      <vt:lpstr>         continued…</vt:lpstr>
      <vt:lpstr>         continued…</vt:lpstr>
      <vt:lpstr>PowerPoint Presentation</vt:lpstr>
      <vt:lpstr>PowerPoint Presentation</vt:lpstr>
      <vt:lpstr>PowerPoint Presentation</vt:lpstr>
      <vt:lpstr>PowerPoint Presentation</vt:lpstr>
      <vt:lpstr>Frog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Fossils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Sorting Natural Materials</dc:title>
  <dc:creator>Natalie Jode | Creative Arts East</dc:creator>
  <cp:lastModifiedBy>Sophie Clouston | Creative Arts East</cp:lastModifiedBy>
  <cp:revision>7</cp:revision>
  <dcterms:created xsi:type="dcterms:W3CDTF">2021-12-20T16:25:16Z</dcterms:created>
  <dcterms:modified xsi:type="dcterms:W3CDTF">2022-03-08T15:33:56Z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0x010100EA5A5A1348DC024DA663B2454A6141ED</vt:lpwstr>
  </property>
</Properties>
</file>